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12192000"/>
  <p:embeddedFontLst>
    <p:embeddedFont>
      <p:font typeface="MiSans" panose="020B0604020202020204" charset="-122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47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10" Type="http://schemas.openxmlformats.org/officeDocument/2006/relationships/image" Target="../media/image33.png"/><Relationship Id="rId4" Type="http://schemas.openxmlformats.org/officeDocument/2006/relationships/image" Target="../media/image28.jp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29595" y="144780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471170" y="0"/>
                </a:moveTo>
                <a:lnTo>
                  <a:pt x="0" y="0"/>
                </a:lnTo>
                <a:lnTo>
                  <a:pt x="0" y="470864"/>
                </a:lnTo>
                <a:lnTo>
                  <a:pt x="308063" y="470864"/>
                </a:lnTo>
                <a:lnTo>
                  <a:pt x="471170" y="658495"/>
                </a:lnTo>
                <a:lnTo>
                  <a:pt x="47117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729595" y="144780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306810" y="144780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471170" y="0"/>
                </a:moveTo>
                <a:lnTo>
                  <a:pt x="0" y="0"/>
                </a:lnTo>
                <a:lnTo>
                  <a:pt x="0" y="470864"/>
                </a:lnTo>
                <a:lnTo>
                  <a:pt x="308070" y="470864"/>
                </a:lnTo>
                <a:lnTo>
                  <a:pt x="471170" y="658495"/>
                </a:lnTo>
                <a:lnTo>
                  <a:pt x="47117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306810" y="144780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54432" y="990530"/>
            <a:ext cx="4508336" cy="5727451"/>
          </a:xfrm>
          <a:custGeom>
            <a:avLst/>
            <a:gdLst/>
            <a:ahLst/>
            <a:cxnLst/>
            <a:rect l="l" t="t" r="r" b="b"/>
            <a:pathLst>
              <a:path w="4508336" h="5727451">
                <a:moveTo>
                  <a:pt x="4508336" y="0"/>
                </a:moveTo>
                <a:lnTo>
                  <a:pt x="0" y="0"/>
                </a:lnTo>
                <a:lnTo>
                  <a:pt x="0" y="5727451"/>
                </a:lnTo>
                <a:lnTo>
                  <a:pt x="4508336" y="5727451"/>
                </a:lnTo>
                <a:lnTo>
                  <a:pt x="4508336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7" name="Text 5"/>
          <p:cNvSpPr/>
          <p:nvPr/>
        </p:nvSpPr>
        <p:spPr>
          <a:xfrm>
            <a:off x="654432" y="990530"/>
            <a:ext cx="4508336" cy="5727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08-27-19:58:42-d2nf5sh8bjvh7rlivv7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95" y="881924"/>
            <a:ext cx="4235470" cy="5834107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368702" y="5879687"/>
            <a:ext cx="515216" cy="546407"/>
          </a:xfrm>
          <a:custGeom>
            <a:avLst/>
            <a:gdLst/>
            <a:ahLst/>
            <a:cxnLst/>
            <a:rect l="l" t="t" r="r" b="b"/>
            <a:pathLst>
              <a:path w="515216" h="546407">
                <a:moveTo>
                  <a:pt x="515216" y="0"/>
                </a:moveTo>
                <a:lnTo>
                  <a:pt x="0" y="0"/>
                </a:lnTo>
                <a:lnTo>
                  <a:pt x="0" y="546407"/>
                </a:lnTo>
                <a:lnTo>
                  <a:pt x="515216" y="546407"/>
                </a:lnTo>
                <a:lnTo>
                  <a:pt x="515216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0" name="Text 7"/>
          <p:cNvSpPr/>
          <p:nvPr/>
        </p:nvSpPr>
        <p:spPr>
          <a:xfrm>
            <a:off x="368702" y="5879687"/>
            <a:ext cx="515216" cy="546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32815" y="5974642"/>
            <a:ext cx="224108" cy="351179"/>
          </a:xfrm>
          <a:custGeom>
            <a:avLst/>
            <a:gdLst/>
            <a:ahLst/>
            <a:cxnLst/>
            <a:rect l="l" t="t" r="r" b="b"/>
            <a:pathLst>
              <a:path w="224108" h="351179">
                <a:moveTo>
                  <a:pt x="0" y="0"/>
                </a:moveTo>
                <a:lnTo>
                  <a:pt x="0" y="351179"/>
                </a:lnTo>
                <a:lnTo>
                  <a:pt x="224108" y="1755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532815" y="5974642"/>
            <a:ext cx="224108" cy="35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75095" y="876238"/>
            <a:ext cx="4254579" cy="5841815"/>
          </a:xfrm>
          <a:custGeom>
            <a:avLst/>
            <a:gdLst/>
            <a:ahLst/>
            <a:cxnLst/>
            <a:rect l="l" t="t" r="r" b="b"/>
            <a:pathLst>
              <a:path w="4254579" h="5841815">
                <a:moveTo>
                  <a:pt x="4254579" y="0"/>
                </a:moveTo>
                <a:lnTo>
                  <a:pt x="0" y="0"/>
                </a:lnTo>
                <a:lnTo>
                  <a:pt x="0" y="5841815"/>
                </a:lnTo>
                <a:lnTo>
                  <a:pt x="4254579" y="5841815"/>
                </a:lnTo>
                <a:lnTo>
                  <a:pt x="4254579" y="0"/>
                </a:lnTo>
                <a:close/>
              </a:path>
            </a:pathLst>
          </a:custGeom>
          <a:solidFill>
            <a:srgbClr val="FFFFFF">
              <a:alpha val="6196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75095" y="876238"/>
            <a:ext cx="4254579" cy="5841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954180" y="1424374"/>
            <a:ext cx="5685813" cy="552450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 Entrepreneurs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01000" y="4171325"/>
            <a:ext cx="366331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077200" y="4647883"/>
            <a:ext cx="360362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2025/05/01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619747" y="6019767"/>
            <a:ext cx="4603447" cy="527153"/>
          </a:xfrm>
          <a:custGeom>
            <a:avLst/>
            <a:gdLst/>
            <a:ahLst/>
            <a:cxnLst/>
            <a:rect l="l" t="t" r="r" b="b"/>
            <a:pathLst>
              <a:path w="4603447" h="527153">
                <a:moveTo>
                  <a:pt x="4603447" y="0"/>
                </a:moveTo>
                <a:lnTo>
                  <a:pt x="0" y="0"/>
                </a:lnTo>
                <a:lnTo>
                  <a:pt x="0" y="527153"/>
                </a:lnTo>
                <a:lnTo>
                  <a:pt x="4603447" y="527153"/>
                </a:lnTo>
                <a:lnTo>
                  <a:pt x="4603447" y="0"/>
                </a:lnTo>
                <a:close/>
              </a:path>
            </a:pathLst>
          </a:custGeom>
          <a:solidFill>
            <a:srgbClr val="EBEBEB"/>
          </a:solidFill>
          <a:ln/>
        </p:spPr>
      </p:sp>
      <p:sp>
        <p:nvSpPr>
          <p:cNvPr id="19" name="Text 16"/>
          <p:cNvSpPr/>
          <p:nvPr/>
        </p:nvSpPr>
        <p:spPr>
          <a:xfrm>
            <a:off x="7619747" y="6019767"/>
            <a:ext cx="4603447" cy="527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172325" y="5794375"/>
            <a:ext cx="4508500" cy="531495"/>
          </a:xfrm>
          <a:custGeom>
            <a:avLst/>
            <a:gdLst/>
            <a:ahLst/>
            <a:cxnLst/>
            <a:rect l="l" t="t" r="r" b="b"/>
            <a:pathLst>
              <a:path w="4508500" h="531495">
                <a:moveTo>
                  <a:pt x="4508500" y="0"/>
                </a:moveTo>
                <a:lnTo>
                  <a:pt x="0" y="0"/>
                </a:lnTo>
                <a:lnTo>
                  <a:pt x="0" y="531495"/>
                </a:lnTo>
                <a:lnTo>
                  <a:pt x="4508500" y="531495"/>
                </a:lnTo>
                <a:lnTo>
                  <a:pt x="4508500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21" name="Text 18"/>
          <p:cNvSpPr/>
          <p:nvPr/>
        </p:nvSpPr>
        <p:spPr>
          <a:xfrm>
            <a:off x="7172325" y="5794375"/>
            <a:ext cx="4508500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811260" y="5736590"/>
            <a:ext cx="3380740" cy="43116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3" name="Text 20"/>
          <p:cNvSpPr/>
          <p:nvPr/>
        </p:nvSpPr>
        <p:spPr>
          <a:xfrm>
            <a:off x="8811260" y="5736590"/>
            <a:ext cx="3380740" cy="431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2958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09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62958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0651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15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20651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8681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18681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023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61023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91379" y="3088189"/>
            <a:ext cx="4760616" cy="36845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900" dirty="0">
                <a:solidFill>
                  <a:srgbClr val="D9D9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19:58:42-d2nf5sh8bjvh7rlivvdg.png"/>
          <p:cNvPicPr>
            <a:picLocks noChangeAspect="1"/>
          </p:cNvPicPr>
          <p:nvPr/>
        </p:nvPicPr>
        <p:blipFill>
          <a:blip r:embed="rId3"/>
          <a:srcRect b="26800"/>
          <a:stretch/>
        </p:blipFill>
        <p:spPr>
          <a:xfrm>
            <a:off x="610235" y="762000"/>
            <a:ext cx="5782310" cy="11430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10235" y="3505200"/>
            <a:ext cx="6704965" cy="1979930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Engine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8:43-d2nf5sp8bjvh7rlivvjg.png"/>
          <p:cNvPicPr>
            <a:picLocks noChangeAspect="1"/>
          </p:cNvPicPr>
          <p:nvPr/>
        </p:nvPicPr>
        <p:blipFill>
          <a:blip r:embed="rId3"/>
          <a:srcRect l="8612"/>
          <a:stretch/>
        </p:blipFill>
        <p:spPr>
          <a:xfrm>
            <a:off x="635" y="2374900"/>
            <a:ext cx="5660390" cy="33223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8:43-d2nf5sp8bjvh7rlivvjg.png"/>
          <p:cNvPicPr>
            <a:picLocks noChangeAspect="1"/>
          </p:cNvPicPr>
          <p:nvPr/>
        </p:nvPicPr>
        <p:blipFill>
          <a:blip r:embed="rId3"/>
          <a:srcRect l="8612"/>
          <a:stretch/>
        </p:blipFill>
        <p:spPr>
          <a:xfrm rot="10800000">
            <a:off x="6629400" y="2374900"/>
            <a:ext cx="5660390" cy="332232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908962" y="323827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1"/>
          <p:cNvSpPr/>
          <p:nvPr/>
        </p:nvSpPr>
        <p:spPr>
          <a:xfrm>
            <a:off x="10908962" y="323827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1342534" y="323827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3"/>
          <p:cNvSpPr/>
          <p:nvPr/>
        </p:nvSpPr>
        <p:spPr>
          <a:xfrm>
            <a:off x="11342534" y="323827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11670908" y="5262640"/>
            <a:ext cx="336546" cy="225648"/>
          </a:xfrm>
          <a:custGeom>
            <a:avLst/>
            <a:gdLst/>
            <a:ahLst/>
            <a:cxnLst/>
            <a:rect l="l" t="t" r="r" b="b"/>
            <a:pathLst>
              <a:path w="336546" h="225648">
                <a:moveTo>
                  <a:pt x="116038" y="0"/>
                </a:moveTo>
                <a:lnTo>
                  <a:pt x="0" y="116076"/>
                </a:lnTo>
                <a:lnTo>
                  <a:pt x="116369" y="225648"/>
                </a:lnTo>
                <a:lnTo>
                  <a:pt x="137501" y="203193"/>
                </a:lnTo>
                <a:lnTo>
                  <a:pt x="57721" y="128076"/>
                </a:lnTo>
                <a:lnTo>
                  <a:pt x="336546" y="128076"/>
                </a:lnTo>
                <a:lnTo>
                  <a:pt x="336546" y="97242"/>
                </a:lnTo>
                <a:lnTo>
                  <a:pt x="62419" y="97242"/>
                </a:lnTo>
                <a:lnTo>
                  <a:pt x="137832" y="21801"/>
                </a:lnTo>
                <a:lnTo>
                  <a:pt x="116038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5"/>
          <p:cNvSpPr/>
          <p:nvPr/>
        </p:nvSpPr>
        <p:spPr>
          <a:xfrm>
            <a:off x="11670908" y="5262640"/>
            <a:ext cx="336546" cy="225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35" y="6133465"/>
            <a:ext cx="12191365" cy="723900"/>
          </a:xfrm>
          <a:custGeom>
            <a:avLst/>
            <a:gdLst/>
            <a:ahLst/>
            <a:cxnLst/>
            <a:rect l="l" t="t" r="r" b="b"/>
            <a:pathLst>
              <a:path w="12191365" h="723900">
                <a:moveTo>
                  <a:pt x="0" y="0"/>
                </a:moveTo>
                <a:lnTo>
                  <a:pt x="12191365" y="0"/>
                </a:lnTo>
                <a:lnTo>
                  <a:pt x="1219136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1" name="Text 7"/>
          <p:cNvSpPr/>
          <p:nvPr/>
        </p:nvSpPr>
        <p:spPr>
          <a:xfrm>
            <a:off x="635" y="6133465"/>
            <a:ext cx="12191365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2863356" y="1260122"/>
            <a:ext cx="7077156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Persuasive Copy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937368" y="5227080"/>
            <a:ext cx="336546" cy="225648"/>
          </a:xfrm>
          <a:custGeom>
            <a:avLst/>
            <a:gdLst/>
            <a:ahLst/>
            <a:cxnLst/>
            <a:rect l="l" t="t" r="r" b="b"/>
            <a:pathLst>
              <a:path w="336546" h="225648">
                <a:moveTo>
                  <a:pt x="116038" y="0"/>
                </a:moveTo>
                <a:lnTo>
                  <a:pt x="0" y="116076"/>
                </a:lnTo>
                <a:lnTo>
                  <a:pt x="116369" y="225648"/>
                </a:lnTo>
                <a:lnTo>
                  <a:pt x="137501" y="203193"/>
                </a:lnTo>
                <a:lnTo>
                  <a:pt x="57721" y="128076"/>
                </a:lnTo>
                <a:lnTo>
                  <a:pt x="336546" y="128076"/>
                </a:lnTo>
                <a:lnTo>
                  <a:pt x="336546" y="97242"/>
                </a:lnTo>
                <a:lnTo>
                  <a:pt x="62419" y="97242"/>
                </a:lnTo>
                <a:lnTo>
                  <a:pt x="137832" y="21801"/>
                </a:lnTo>
                <a:lnTo>
                  <a:pt x="116038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4" name="Text 10"/>
          <p:cNvSpPr/>
          <p:nvPr/>
        </p:nvSpPr>
        <p:spPr>
          <a:xfrm>
            <a:off x="4937368" y="5227080"/>
            <a:ext cx="336546" cy="225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16061" y="2834457"/>
            <a:ext cx="4321172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Marketing Content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363458" y="3424630"/>
            <a:ext cx="4826379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draft marketing emails, blog posts, and ad copy tailored to different customer segments, enabling entrepreneurs to create personalized content quickly.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254768" y="2801999"/>
            <a:ext cx="4321172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Optimizes Content for Engagement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002165" y="3392173"/>
            <a:ext cx="4826379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SEO keywords, content strategies, and A/B testing variations, helping entrepreneurs optimize marketing campaigns for higher engagement and conversion rates.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7322" y="2203185"/>
            <a:ext cx="3327510" cy="4015408"/>
          </a:xfrm>
          <a:prstGeom prst="rect">
            <a:avLst/>
          </a:prstGeom>
          <a:solidFill>
            <a:srgbClr val="DEF101"/>
          </a:solidFill>
          <a:ln w="47625">
            <a:solidFill>
              <a:srgbClr val="1E1E1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37322" y="2203185"/>
            <a:ext cx="3327510" cy="40154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57422" y="1098832"/>
            <a:ext cx="7077156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Asset Generation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411355" y="2203185"/>
            <a:ext cx="3327510" cy="4015408"/>
          </a:xfrm>
          <a:prstGeom prst="rect">
            <a:avLst/>
          </a:prstGeom>
          <a:solidFill>
            <a:srgbClr val="DEF101"/>
          </a:solidFill>
          <a:ln w="47625">
            <a:solidFill>
              <a:srgbClr val="1E1E1E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411355" y="2203185"/>
            <a:ext cx="3327510" cy="40154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367562" y="2203185"/>
            <a:ext cx="3327510" cy="4015408"/>
          </a:xfrm>
          <a:prstGeom prst="rect">
            <a:avLst/>
          </a:prstGeom>
          <a:solidFill>
            <a:srgbClr val="DEF101"/>
          </a:solidFill>
          <a:ln w="47625">
            <a:solidFill>
              <a:srgbClr val="1E1E1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367562" y="2203185"/>
            <a:ext cx="3327510" cy="40154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908962" y="298429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0" name="Text 8"/>
          <p:cNvSpPr/>
          <p:nvPr/>
        </p:nvSpPr>
        <p:spPr>
          <a:xfrm>
            <a:off x="10908962" y="298429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342534" y="298429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2" name="Text 10"/>
          <p:cNvSpPr/>
          <p:nvPr/>
        </p:nvSpPr>
        <p:spPr>
          <a:xfrm>
            <a:off x="11342534" y="298429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742690" y="4038600"/>
            <a:ext cx="693420" cy="76200"/>
          </a:xfrm>
          <a:custGeom>
            <a:avLst/>
            <a:gdLst/>
            <a:ahLst/>
            <a:cxnLst/>
            <a:rect l="l" t="t" r="r" b="b"/>
            <a:pathLst>
              <a:path w="693420" h="76200">
                <a:moveTo>
                  <a:pt x="693420" y="0"/>
                </a:moveTo>
                <a:lnTo>
                  <a:pt x="0" y="0"/>
                </a:lnTo>
                <a:lnTo>
                  <a:pt x="0" y="76200"/>
                </a:lnTo>
                <a:lnTo>
                  <a:pt x="693420" y="76200"/>
                </a:lnTo>
                <a:lnTo>
                  <a:pt x="693420" y="0"/>
                </a:ln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4" name="Text 12"/>
          <p:cNvSpPr/>
          <p:nvPr/>
        </p:nvSpPr>
        <p:spPr>
          <a:xfrm>
            <a:off x="3742690" y="4038600"/>
            <a:ext cx="693420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704455" y="4086860"/>
            <a:ext cx="693420" cy="76200"/>
          </a:xfrm>
          <a:custGeom>
            <a:avLst/>
            <a:gdLst/>
            <a:ahLst/>
            <a:cxnLst/>
            <a:rect l="l" t="t" r="r" b="b"/>
            <a:pathLst>
              <a:path w="693420" h="76200">
                <a:moveTo>
                  <a:pt x="693420" y="0"/>
                </a:moveTo>
                <a:lnTo>
                  <a:pt x="0" y="0"/>
                </a:lnTo>
                <a:lnTo>
                  <a:pt x="0" y="76200"/>
                </a:lnTo>
                <a:lnTo>
                  <a:pt x="693420" y="76200"/>
                </a:lnTo>
                <a:lnTo>
                  <a:pt x="693420" y="0"/>
                </a:ln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6" name="Text 14"/>
          <p:cNvSpPr/>
          <p:nvPr/>
        </p:nvSpPr>
        <p:spPr>
          <a:xfrm>
            <a:off x="7704455" y="4086860"/>
            <a:ext cx="693420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14985" y="2667635"/>
            <a:ext cx="32315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Creates Visual Assets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89585" y="3277235"/>
            <a:ext cx="318135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platforms generate logos, social media graphics, and product mockups instantly, allowing entrepreneurs to visualize and iterate on design ideas quickly.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59605" y="2667635"/>
            <a:ext cx="32315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Resizes and Optimizes Creatives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63415" y="3277235"/>
            <a:ext cx="318135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Canva AI resize and optimize visual assets for multiple channels, maintaining consistent branding and reducing the need for manual design work.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420735" y="2667635"/>
            <a:ext cx="323151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Enhances Creative Efficiency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419465" y="3277235"/>
            <a:ext cx="318135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design tools accelerate the creative process, enabling entrepreneurs to produce high-quality visual content without extensive design expertise.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2958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09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62958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0651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15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20651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8681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18681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023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61023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91379" y="3088189"/>
            <a:ext cx="4760616" cy="36845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900" dirty="0">
                <a:solidFill>
                  <a:srgbClr val="D9D9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19:58:42-d2nf5sh8bjvh7rlivvdg.png"/>
          <p:cNvPicPr>
            <a:picLocks noChangeAspect="1"/>
          </p:cNvPicPr>
          <p:nvPr/>
        </p:nvPicPr>
        <p:blipFill>
          <a:blip r:embed="rId3"/>
          <a:srcRect b="26800"/>
          <a:stretch/>
        </p:blipFill>
        <p:spPr>
          <a:xfrm>
            <a:off x="610235" y="762000"/>
            <a:ext cx="5782310" cy="11430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10235" y="3505200"/>
            <a:ext cx="6704965" cy="1979930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Love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10421" y="984181"/>
            <a:ext cx="3225686" cy="5613086"/>
          </a:xfrm>
          <a:custGeom>
            <a:avLst/>
            <a:gdLst/>
            <a:ahLst/>
            <a:cxnLst/>
            <a:rect l="l" t="t" r="r" b="b"/>
            <a:pathLst>
              <a:path w="3225686" h="5613086">
                <a:moveTo>
                  <a:pt x="2986776" y="0"/>
                </a:moveTo>
                <a:lnTo>
                  <a:pt x="238916" y="0"/>
                </a:lnTo>
                <a:lnTo>
                  <a:pt x="208948" y="1861"/>
                </a:lnTo>
                <a:lnTo>
                  <a:pt x="180089" y="7296"/>
                </a:lnTo>
                <a:lnTo>
                  <a:pt x="152566" y="16081"/>
                </a:lnTo>
                <a:lnTo>
                  <a:pt x="126601" y="27991"/>
                </a:lnTo>
                <a:lnTo>
                  <a:pt x="102419" y="42803"/>
                </a:lnTo>
                <a:lnTo>
                  <a:pt x="80243" y="60293"/>
                </a:lnTo>
                <a:lnTo>
                  <a:pt x="60297" y="80238"/>
                </a:lnTo>
                <a:lnTo>
                  <a:pt x="42806" y="102412"/>
                </a:lnTo>
                <a:lnTo>
                  <a:pt x="27993" y="126593"/>
                </a:lnTo>
                <a:lnTo>
                  <a:pt x="16082" y="152557"/>
                </a:lnTo>
                <a:lnTo>
                  <a:pt x="7296" y="180080"/>
                </a:lnTo>
                <a:lnTo>
                  <a:pt x="1861" y="208937"/>
                </a:lnTo>
                <a:lnTo>
                  <a:pt x="0" y="238905"/>
                </a:lnTo>
                <a:lnTo>
                  <a:pt x="0" y="5374181"/>
                </a:lnTo>
                <a:lnTo>
                  <a:pt x="1861" y="5404149"/>
                </a:lnTo>
                <a:lnTo>
                  <a:pt x="7296" y="5433006"/>
                </a:lnTo>
                <a:lnTo>
                  <a:pt x="16082" y="5460529"/>
                </a:lnTo>
                <a:lnTo>
                  <a:pt x="27993" y="5486492"/>
                </a:lnTo>
                <a:lnTo>
                  <a:pt x="42806" y="5510673"/>
                </a:lnTo>
                <a:lnTo>
                  <a:pt x="60297" y="5532848"/>
                </a:lnTo>
                <a:lnTo>
                  <a:pt x="80243" y="5552793"/>
                </a:lnTo>
                <a:lnTo>
                  <a:pt x="102419" y="5570283"/>
                </a:lnTo>
                <a:lnTo>
                  <a:pt x="126601" y="5585095"/>
                </a:lnTo>
                <a:lnTo>
                  <a:pt x="152566" y="5597005"/>
                </a:lnTo>
                <a:lnTo>
                  <a:pt x="180089" y="5605790"/>
                </a:lnTo>
                <a:lnTo>
                  <a:pt x="208948" y="5611225"/>
                </a:lnTo>
                <a:lnTo>
                  <a:pt x="238916" y="5613086"/>
                </a:lnTo>
                <a:lnTo>
                  <a:pt x="2986776" y="5613086"/>
                </a:lnTo>
                <a:lnTo>
                  <a:pt x="3016744" y="5611225"/>
                </a:lnTo>
                <a:lnTo>
                  <a:pt x="3045602" y="5605790"/>
                </a:lnTo>
                <a:lnTo>
                  <a:pt x="3073125" y="5597005"/>
                </a:lnTo>
                <a:lnTo>
                  <a:pt x="3099089" y="5585095"/>
                </a:lnTo>
                <a:lnTo>
                  <a:pt x="3123271" y="5570283"/>
                </a:lnTo>
                <a:lnTo>
                  <a:pt x="3145447" y="5552793"/>
                </a:lnTo>
                <a:lnTo>
                  <a:pt x="3165391" y="5532848"/>
                </a:lnTo>
                <a:lnTo>
                  <a:pt x="3182882" y="5510673"/>
                </a:lnTo>
                <a:lnTo>
                  <a:pt x="3197694" y="5486492"/>
                </a:lnTo>
                <a:lnTo>
                  <a:pt x="3209605" y="5460529"/>
                </a:lnTo>
                <a:lnTo>
                  <a:pt x="3218390" y="5433006"/>
                </a:lnTo>
                <a:lnTo>
                  <a:pt x="3223825" y="5404149"/>
                </a:lnTo>
                <a:lnTo>
                  <a:pt x="3225686" y="5374181"/>
                </a:lnTo>
                <a:lnTo>
                  <a:pt x="3225686" y="238905"/>
                </a:lnTo>
                <a:lnTo>
                  <a:pt x="3223825" y="208937"/>
                </a:lnTo>
                <a:lnTo>
                  <a:pt x="3218390" y="180080"/>
                </a:lnTo>
                <a:lnTo>
                  <a:pt x="3209605" y="152557"/>
                </a:lnTo>
                <a:lnTo>
                  <a:pt x="3197694" y="126593"/>
                </a:lnTo>
                <a:lnTo>
                  <a:pt x="3182882" y="102412"/>
                </a:lnTo>
                <a:lnTo>
                  <a:pt x="3165391" y="80238"/>
                </a:lnTo>
                <a:lnTo>
                  <a:pt x="3145447" y="60293"/>
                </a:lnTo>
                <a:lnTo>
                  <a:pt x="3123271" y="42803"/>
                </a:lnTo>
                <a:lnTo>
                  <a:pt x="3099089" y="27991"/>
                </a:lnTo>
                <a:lnTo>
                  <a:pt x="3073125" y="16081"/>
                </a:lnTo>
                <a:lnTo>
                  <a:pt x="3045602" y="7296"/>
                </a:lnTo>
                <a:lnTo>
                  <a:pt x="3016744" y="1861"/>
                </a:lnTo>
                <a:lnTo>
                  <a:pt x="2986776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8610421" y="984181"/>
            <a:ext cx="3225686" cy="5613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6001" y="984181"/>
            <a:ext cx="8032447" cy="1778228"/>
          </a:xfrm>
          <a:custGeom>
            <a:avLst/>
            <a:gdLst/>
            <a:ahLst/>
            <a:cxnLst/>
            <a:rect l="l" t="t" r="r" b="b"/>
            <a:pathLst>
              <a:path w="8032447" h="1778228">
                <a:moveTo>
                  <a:pt x="7759484" y="0"/>
                </a:moveTo>
                <a:lnTo>
                  <a:pt x="272969" y="0"/>
                </a:lnTo>
                <a:lnTo>
                  <a:pt x="243227" y="1602"/>
                </a:lnTo>
                <a:lnTo>
                  <a:pt x="214412" y="6297"/>
                </a:lnTo>
                <a:lnTo>
                  <a:pt x="186690" y="13918"/>
                </a:lnTo>
                <a:lnTo>
                  <a:pt x="160230" y="24300"/>
                </a:lnTo>
                <a:lnTo>
                  <a:pt x="135197" y="37274"/>
                </a:lnTo>
                <a:lnTo>
                  <a:pt x="111758" y="52676"/>
                </a:lnTo>
                <a:lnTo>
                  <a:pt x="90078" y="70337"/>
                </a:lnTo>
                <a:lnTo>
                  <a:pt x="70326" y="90093"/>
                </a:lnTo>
                <a:lnTo>
                  <a:pt x="52668" y="111775"/>
                </a:lnTo>
                <a:lnTo>
                  <a:pt x="37268" y="135217"/>
                </a:lnTo>
                <a:lnTo>
                  <a:pt x="24296" y="160254"/>
                </a:lnTo>
                <a:lnTo>
                  <a:pt x="13916" y="186718"/>
                </a:lnTo>
                <a:lnTo>
                  <a:pt x="6296" y="214443"/>
                </a:lnTo>
                <a:lnTo>
                  <a:pt x="1602" y="243262"/>
                </a:lnTo>
                <a:lnTo>
                  <a:pt x="0" y="273009"/>
                </a:lnTo>
                <a:lnTo>
                  <a:pt x="0" y="1505219"/>
                </a:lnTo>
                <a:lnTo>
                  <a:pt x="1602" y="1534966"/>
                </a:lnTo>
                <a:lnTo>
                  <a:pt x="6296" y="1563785"/>
                </a:lnTo>
                <a:lnTo>
                  <a:pt x="13916" y="1591510"/>
                </a:lnTo>
                <a:lnTo>
                  <a:pt x="24296" y="1617974"/>
                </a:lnTo>
                <a:lnTo>
                  <a:pt x="37268" y="1643011"/>
                </a:lnTo>
                <a:lnTo>
                  <a:pt x="52668" y="1666453"/>
                </a:lnTo>
                <a:lnTo>
                  <a:pt x="70326" y="1688135"/>
                </a:lnTo>
                <a:lnTo>
                  <a:pt x="90078" y="1707891"/>
                </a:lnTo>
                <a:lnTo>
                  <a:pt x="111758" y="1725552"/>
                </a:lnTo>
                <a:lnTo>
                  <a:pt x="135197" y="1740954"/>
                </a:lnTo>
                <a:lnTo>
                  <a:pt x="160230" y="1753928"/>
                </a:lnTo>
                <a:lnTo>
                  <a:pt x="186690" y="1764310"/>
                </a:lnTo>
                <a:lnTo>
                  <a:pt x="214412" y="1771931"/>
                </a:lnTo>
                <a:lnTo>
                  <a:pt x="243227" y="1776626"/>
                </a:lnTo>
                <a:lnTo>
                  <a:pt x="272969" y="1778228"/>
                </a:lnTo>
                <a:lnTo>
                  <a:pt x="7759484" y="1778228"/>
                </a:lnTo>
                <a:lnTo>
                  <a:pt x="7789227" y="1776626"/>
                </a:lnTo>
                <a:lnTo>
                  <a:pt x="7818042" y="1771931"/>
                </a:lnTo>
                <a:lnTo>
                  <a:pt x="7845762" y="1764310"/>
                </a:lnTo>
                <a:lnTo>
                  <a:pt x="7872222" y="1753928"/>
                </a:lnTo>
                <a:lnTo>
                  <a:pt x="7897255" y="1740954"/>
                </a:lnTo>
                <a:lnTo>
                  <a:pt x="7920693" y="1725552"/>
                </a:lnTo>
                <a:lnTo>
                  <a:pt x="7942372" y="1707891"/>
                </a:lnTo>
                <a:lnTo>
                  <a:pt x="7962123" y="1688135"/>
                </a:lnTo>
                <a:lnTo>
                  <a:pt x="7979782" y="1666453"/>
                </a:lnTo>
                <a:lnTo>
                  <a:pt x="7995180" y="1643011"/>
                </a:lnTo>
                <a:lnTo>
                  <a:pt x="8008153" y="1617974"/>
                </a:lnTo>
                <a:lnTo>
                  <a:pt x="8018531" y="1591510"/>
                </a:lnTo>
                <a:lnTo>
                  <a:pt x="8026152" y="1563785"/>
                </a:lnTo>
                <a:lnTo>
                  <a:pt x="8030845" y="1534966"/>
                </a:lnTo>
                <a:lnTo>
                  <a:pt x="8032447" y="1505219"/>
                </a:lnTo>
                <a:lnTo>
                  <a:pt x="8032447" y="273009"/>
                </a:lnTo>
                <a:lnTo>
                  <a:pt x="8030845" y="243262"/>
                </a:lnTo>
                <a:lnTo>
                  <a:pt x="8026152" y="214443"/>
                </a:lnTo>
                <a:lnTo>
                  <a:pt x="8018531" y="186718"/>
                </a:lnTo>
                <a:lnTo>
                  <a:pt x="8008153" y="160254"/>
                </a:lnTo>
                <a:lnTo>
                  <a:pt x="7995180" y="135217"/>
                </a:lnTo>
                <a:lnTo>
                  <a:pt x="7979782" y="111775"/>
                </a:lnTo>
                <a:lnTo>
                  <a:pt x="7962123" y="90093"/>
                </a:lnTo>
                <a:lnTo>
                  <a:pt x="7942372" y="70337"/>
                </a:lnTo>
                <a:lnTo>
                  <a:pt x="7920693" y="52676"/>
                </a:lnTo>
                <a:lnTo>
                  <a:pt x="7897255" y="37274"/>
                </a:lnTo>
                <a:lnTo>
                  <a:pt x="7872222" y="24300"/>
                </a:lnTo>
                <a:lnTo>
                  <a:pt x="7845762" y="13918"/>
                </a:lnTo>
                <a:lnTo>
                  <a:pt x="7818042" y="6297"/>
                </a:lnTo>
                <a:lnTo>
                  <a:pt x="7789227" y="1602"/>
                </a:lnTo>
                <a:lnTo>
                  <a:pt x="7759484" y="0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5" name="Text 3"/>
          <p:cNvSpPr/>
          <p:nvPr/>
        </p:nvSpPr>
        <p:spPr>
          <a:xfrm>
            <a:off x="356001" y="984181"/>
            <a:ext cx="8032447" cy="1778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870699" y="1075475"/>
            <a:ext cx="388145" cy="388145"/>
          </a:xfrm>
          <a:custGeom>
            <a:avLst/>
            <a:gdLst/>
            <a:ahLst/>
            <a:cxnLst/>
            <a:rect l="l" t="t" r="r" b="b"/>
            <a:pathLst>
              <a:path w="388145" h="388145">
                <a:moveTo>
                  <a:pt x="194076" y="0"/>
                </a:moveTo>
                <a:lnTo>
                  <a:pt x="165397" y="2104"/>
                </a:lnTo>
                <a:lnTo>
                  <a:pt x="138024" y="8216"/>
                </a:lnTo>
                <a:lnTo>
                  <a:pt x="112258" y="18037"/>
                </a:lnTo>
                <a:lnTo>
                  <a:pt x="88399" y="31265"/>
                </a:lnTo>
                <a:lnTo>
                  <a:pt x="66748" y="47602"/>
                </a:lnTo>
                <a:lnTo>
                  <a:pt x="47603" y="66745"/>
                </a:lnTo>
                <a:lnTo>
                  <a:pt x="31267" y="88397"/>
                </a:lnTo>
                <a:lnTo>
                  <a:pt x="18038" y="112255"/>
                </a:lnTo>
                <a:lnTo>
                  <a:pt x="8216" y="138021"/>
                </a:lnTo>
                <a:lnTo>
                  <a:pt x="2104" y="165393"/>
                </a:lnTo>
                <a:lnTo>
                  <a:pt x="0" y="194072"/>
                </a:lnTo>
                <a:lnTo>
                  <a:pt x="2104" y="222752"/>
                </a:lnTo>
                <a:lnTo>
                  <a:pt x="8216" y="250124"/>
                </a:lnTo>
                <a:lnTo>
                  <a:pt x="18038" y="275890"/>
                </a:lnTo>
                <a:lnTo>
                  <a:pt x="31267" y="299749"/>
                </a:lnTo>
                <a:lnTo>
                  <a:pt x="47603" y="321399"/>
                </a:lnTo>
                <a:lnTo>
                  <a:pt x="66748" y="340543"/>
                </a:lnTo>
                <a:lnTo>
                  <a:pt x="88399" y="356880"/>
                </a:lnTo>
                <a:lnTo>
                  <a:pt x="112258" y="370108"/>
                </a:lnTo>
                <a:lnTo>
                  <a:pt x="138024" y="379928"/>
                </a:lnTo>
                <a:lnTo>
                  <a:pt x="165397" y="386041"/>
                </a:lnTo>
                <a:lnTo>
                  <a:pt x="194076" y="388145"/>
                </a:lnTo>
                <a:lnTo>
                  <a:pt x="222753" y="386041"/>
                </a:lnTo>
                <a:lnTo>
                  <a:pt x="250124" y="379928"/>
                </a:lnTo>
                <a:lnTo>
                  <a:pt x="275889" y="370108"/>
                </a:lnTo>
                <a:lnTo>
                  <a:pt x="299748" y="356880"/>
                </a:lnTo>
                <a:lnTo>
                  <a:pt x="321398" y="340543"/>
                </a:lnTo>
                <a:lnTo>
                  <a:pt x="340542" y="321399"/>
                </a:lnTo>
                <a:lnTo>
                  <a:pt x="356879" y="299749"/>
                </a:lnTo>
                <a:lnTo>
                  <a:pt x="370108" y="275890"/>
                </a:lnTo>
                <a:lnTo>
                  <a:pt x="379928" y="250124"/>
                </a:lnTo>
                <a:lnTo>
                  <a:pt x="386041" y="222752"/>
                </a:lnTo>
                <a:lnTo>
                  <a:pt x="388145" y="194072"/>
                </a:lnTo>
                <a:lnTo>
                  <a:pt x="386041" y="165393"/>
                </a:lnTo>
                <a:lnTo>
                  <a:pt x="379928" y="138021"/>
                </a:lnTo>
                <a:lnTo>
                  <a:pt x="370108" y="112255"/>
                </a:lnTo>
                <a:lnTo>
                  <a:pt x="356879" y="88397"/>
                </a:lnTo>
                <a:lnTo>
                  <a:pt x="340542" y="66745"/>
                </a:lnTo>
                <a:lnTo>
                  <a:pt x="321398" y="47602"/>
                </a:lnTo>
                <a:lnTo>
                  <a:pt x="299748" y="31265"/>
                </a:lnTo>
                <a:lnTo>
                  <a:pt x="275889" y="18037"/>
                </a:lnTo>
                <a:lnTo>
                  <a:pt x="250124" y="8216"/>
                </a:lnTo>
                <a:lnTo>
                  <a:pt x="222753" y="2104"/>
                </a:lnTo>
                <a:lnTo>
                  <a:pt x="194076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7" name="Text 5"/>
          <p:cNvSpPr/>
          <p:nvPr/>
        </p:nvSpPr>
        <p:spPr>
          <a:xfrm>
            <a:off x="7870699" y="1075475"/>
            <a:ext cx="388145" cy="38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56001" y="2901746"/>
            <a:ext cx="8032447" cy="1778228"/>
          </a:xfrm>
          <a:custGeom>
            <a:avLst/>
            <a:gdLst/>
            <a:ahLst/>
            <a:cxnLst/>
            <a:rect l="l" t="t" r="r" b="b"/>
            <a:pathLst>
              <a:path w="8032447" h="1778228">
                <a:moveTo>
                  <a:pt x="7759484" y="0"/>
                </a:moveTo>
                <a:lnTo>
                  <a:pt x="272969" y="0"/>
                </a:lnTo>
                <a:lnTo>
                  <a:pt x="243227" y="1602"/>
                </a:lnTo>
                <a:lnTo>
                  <a:pt x="214412" y="6297"/>
                </a:lnTo>
                <a:lnTo>
                  <a:pt x="186690" y="13918"/>
                </a:lnTo>
                <a:lnTo>
                  <a:pt x="160230" y="24300"/>
                </a:lnTo>
                <a:lnTo>
                  <a:pt x="135197" y="37274"/>
                </a:lnTo>
                <a:lnTo>
                  <a:pt x="111758" y="52676"/>
                </a:lnTo>
                <a:lnTo>
                  <a:pt x="90078" y="70337"/>
                </a:lnTo>
                <a:lnTo>
                  <a:pt x="70326" y="90093"/>
                </a:lnTo>
                <a:lnTo>
                  <a:pt x="52668" y="111775"/>
                </a:lnTo>
                <a:lnTo>
                  <a:pt x="37268" y="135217"/>
                </a:lnTo>
                <a:lnTo>
                  <a:pt x="24296" y="160254"/>
                </a:lnTo>
                <a:lnTo>
                  <a:pt x="13916" y="186718"/>
                </a:lnTo>
                <a:lnTo>
                  <a:pt x="6296" y="214443"/>
                </a:lnTo>
                <a:lnTo>
                  <a:pt x="1602" y="243262"/>
                </a:lnTo>
                <a:lnTo>
                  <a:pt x="0" y="273009"/>
                </a:lnTo>
                <a:lnTo>
                  <a:pt x="0" y="1505219"/>
                </a:lnTo>
                <a:lnTo>
                  <a:pt x="1602" y="1534966"/>
                </a:lnTo>
                <a:lnTo>
                  <a:pt x="6296" y="1563785"/>
                </a:lnTo>
                <a:lnTo>
                  <a:pt x="13916" y="1591510"/>
                </a:lnTo>
                <a:lnTo>
                  <a:pt x="24296" y="1617974"/>
                </a:lnTo>
                <a:lnTo>
                  <a:pt x="37268" y="1643011"/>
                </a:lnTo>
                <a:lnTo>
                  <a:pt x="52668" y="1666453"/>
                </a:lnTo>
                <a:lnTo>
                  <a:pt x="70326" y="1688135"/>
                </a:lnTo>
                <a:lnTo>
                  <a:pt x="90078" y="1707891"/>
                </a:lnTo>
                <a:lnTo>
                  <a:pt x="111758" y="1725552"/>
                </a:lnTo>
                <a:lnTo>
                  <a:pt x="135197" y="1740954"/>
                </a:lnTo>
                <a:lnTo>
                  <a:pt x="160230" y="1753928"/>
                </a:lnTo>
                <a:lnTo>
                  <a:pt x="186690" y="1764310"/>
                </a:lnTo>
                <a:lnTo>
                  <a:pt x="214412" y="1771931"/>
                </a:lnTo>
                <a:lnTo>
                  <a:pt x="243227" y="1776626"/>
                </a:lnTo>
                <a:lnTo>
                  <a:pt x="272969" y="1778228"/>
                </a:lnTo>
                <a:lnTo>
                  <a:pt x="7759484" y="1778228"/>
                </a:lnTo>
                <a:lnTo>
                  <a:pt x="7789227" y="1776626"/>
                </a:lnTo>
                <a:lnTo>
                  <a:pt x="7818042" y="1771931"/>
                </a:lnTo>
                <a:lnTo>
                  <a:pt x="7845762" y="1764310"/>
                </a:lnTo>
                <a:lnTo>
                  <a:pt x="7872222" y="1753928"/>
                </a:lnTo>
                <a:lnTo>
                  <a:pt x="7897255" y="1740954"/>
                </a:lnTo>
                <a:lnTo>
                  <a:pt x="7920693" y="1725552"/>
                </a:lnTo>
                <a:lnTo>
                  <a:pt x="7942372" y="1707891"/>
                </a:lnTo>
                <a:lnTo>
                  <a:pt x="7962123" y="1688135"/>
                </a:lnTo>
                <a:lnTo>
                  <a:pt x="7979782" y="1666453"/>
                </a:lnTo>
                <a:lnTo>
                  <a:pt x="7995180" y="1643011"/>
                </a:lnTo>
                <a:lnTo>
                  <a:pt x="8008153" y="1617974"/>
                </a:lnTo>
                <a:lnTo>
                  <a:pt x="8018531" y="1591510"/>
                </a:lnTo>
                <a:lnTo>
                  <a:pt x="8026152" y="1563785"/>
                </a:lnTo>
                <a:lnTo>
                  <a:pt x="8030845" y="1534966"/>
                </a:lnTo>
                <a:lnTo>
                  <a:pt x="8032447" y="1505219"/>
                </a:lnTo>
                <a:lnTo>
                  <a:pt x="8032447" y="273009"/>
                </a:lnTo>
                <a:lnTo>
                  <a:pt x="8030845" y="243262"/>
                </a:lnTo>
                <a:lnTo>
                  <a:pt x="8026152" y="214443"/>
                </a:lnTo>
                <a:lnTo>
                  <a:pt x="8018531" y="186718"/>
                </a:lnTo>
                <a:lnTo>
                  <a:pt x="8008153" y="160254"/>
                </a:lnTo>
                <a:lnTo>
                  <a:pt x="7995180" y="135217"/>
                </a:lnTo>
                <a:lnTo>
                  <a:pt x="7979782" y="111775"/>
                </a:lnTo>
                <a:lnTo>
                  <a:pt x="7962123" y="90093"/>
                </a:lnTo>
                <a:lnTo>
                  <a:pt x="7942372" y="70337"/>
                </a:lnTo>
                <a:lnTo>
                  <a:pt x="7920693" y="52676"/>
                </a:lnTo>
                <a:lnTo>
                  <a:pt x="7897255" y="37274"/>
                </a:lnTo>
                <a:lnTo>
                  <a:pt x="7872222" y="24300"/>
                </a:lnTo>
                <a:lnTo>
                  <a:pt x="7845762" y="13918"/>
                </a:lnTo>
                <a:lnTo>
                  <a:pt x="7818042" y="6297"/>
                </a:lnTo>
                <a:lnTo>
                  <a:pt x="7789227" y="1602"/>
                </a:lnTo>
                <a:lnTo>
                  <a:pt x="7759484" y="0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9" name="Text 7"/>
          <p:cNvSpPr/>
          <p:nvPr/>
        </p:nvSpPr>
        <p:spPr>
          <a:xfrm>
            <a:off x="356001" y="2901746"/>
            <a:ext cx="8032447" cy="1778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870699" y="3037488"/>
            <a:ext cx="388145" cy="388145"/>
          </a:xfrm>
          <a:custGeom>
            <a:avLst/>
            <a:gdLst/>
            <a:ahLst/>
            <a:cxnLst/>
            <a:rect l="l" t="t" r="r" b="b"/>
            <a:pathLst>
              <a:path w="388145" h="388145">
                <a:moveTo>
                  <a:pt x="194076" y="0"/>
                </a:moveTo>
                <a:lnTo>
                  <a:pt x="165397" y="2104"/>
                </a:lnTo>
                <a:lnTo>
                  <a:pt x="138024" y="8216"/>
                </a:lnTo>
                <a:lnTo>
                  <a:pt x="112258" y="18037"/>
                </a:lnTo>
                <a:lnTo>
                  <a:pt x="88399" y="31265"/>
                </a:lnTo>
                <a:lnTo>
                  <a:pt x="66748" y="47602"/>
                </a:lnTo>
                <a:lnTo>
                  <a:pt x="47603" y="66745"/>
                </a:lnTo>
                <a:lnTo>
                  <a:pt x="31267" y="88397"/>
                </a:lnTo>
                <a:lnTo>
                  <a:pt x="18038" y="112255"/>
                </a:lnTo>
                <a:lnTo>
                  <a:pt x="8216" y="138021"/>
                </a:lnTo>
                <a:lnTo>
                  <a:pt x="2104" y="165393"/>
                </a:lnTo>
                <a:lnTo>
                  <a:pt x="0" y="194072"/>
                </a:lnTo>
                <a:lnTo>
                  <a:pt x="2104" y="222752"/>
                </a:lnTo>
                <a:lnTo>
                  <a:pt x="8216" y="250124"/>
                </a:lnTo>
                <a:lnTo>
                  <a:pt x="18038" y="275890"/>
                </a:lnTo>
                <a:lnTo>
                  <a:pt x="31267" y="299749"/>
                </a:lnTo>
                <a:lnTo>
                  <a:pt x="47603" y="321399"/>
                </a:lnTo>
                <a:lnTo>
                  <a:pt x="66748" y="340543"/>
                </a:lnTo>
                <a:lnTo>
                  <a:pt x="88399" y="356880"/>
                </a:lnTo>
                <a:lnTo>
                  <a:pt x="112258" y="370108"/>
                </a:lnTo>
                <a:lnTo>
                  <a:pt x="138024" y="379928"/>
                </a:lnTo>
                <a:lnTo>
                  <a:pt x="165397" y="386041"/>
                </a:lnTo>
                <a:lnTo>
                  <a:pt x="194076" y="388145"/>
                </a:lnTo>
                <a:lnTo>
                  <a:pt x="222753" y="386041"/>
                </a:lnTo>
                <a:lnTo>
                  <a:pt x="250124" y="379928"/>
                </a:lnTo>
                <a:lnTo>
                  <a:pt x="275889" y="370108"/>
                </a:lnTo>
                <a:lnTo>
                  <a:pt x="299748" y="356880"/>
                </a:lnTo>
                <a:lnTo>
                  <a:pt x="321398" y="340543"/>
                </a:lnTo>
                <a:lnTo>
                  <a:pt x="340542" y="321399"/>
                </a:lnTo>
                <a:lnTo>
                  <a:pt x="356879" y="299749"/>
                </a:lnTo>
                <a:lnTo>
                  <a:pt x="370108" y="275890"/>
                </a:lnTo>
                <a:lnTo>
                  <a:pt x="379928" y="250124"/>
                </a:lnTo>
                <a:lnTo>
                  <a:pt x="386041" y="222752"/>
                </a:lnTo>
                <a:lnTo>
                  <a:pt x="388145" y="194072"/>
                </a:lnTo>
                <a:lnTo>
                  <a:pt x="386041" y="165393"/>
                </a:lnTo>
                <a:lnTo>
                  <a:pt x="379928" y="138021"/>
                </a:lnTo>
                <a:lnTo>
                  <a:pt x="370108" y="112255"/>
                </a:lnTo>
                <a:lnTo>
                  <a:pt x="356879" y="88397"/>
                </a:lnTo>
                <a:lnTo>
                  <a:pt x="340542" y="66745"/>
                </a:lnTo>
                <a:lnTo>
                  <a:pt x="321398" y="47602"/>
                </a:lnTo>
                <a:lnTo>
                  <a:pt x="299748" y="31265"/>
                </a:lnTo>
                <a:lnTo>
                  <a:pt x="275889" y="18037"/>
                </a:lnTo>
                <a:lnTo>
                  <a:pt x="250124" y="8216"/>
                </a:lnTo>
                <a:lnTo>
                  <a:pt x="222753" y="2104"/>
                </a:lnTo>
                <a:lnTo>
                  <a:pt x="194076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1" name="Text 9"/>
          <p:cNvSpPr/>
          <p:nvPr/>
        </p:nvSpPr>
        <p:spPr>
          <a:xfrm>
            <a:off x="7870699" y="3037488"/>
            <a:ext cx="388145" cy="38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56001" y="4819311"/>
            <a:ext cx="8032447" cy="1778228"/>
          </a:xfrm>
          <a:custGeom>
            <a:avLst/>
            <a:gdLst/>
            <a:ahLst/>
            <a:cxnLst/>
            <a:rect l="l" t="t" r="r" b="b"/>
            <a:pathLst>
              <a:path w="8032447" h="1778228">
                <a:moveTo>
                  <a:pt x="7759484" y="0"/>
                </a:moveTo>
                <a:lnTo>
                  <a:pt x="272969" y="0"/>
                </a:lnTo>
                <a:lnTo>
                  <a:pt x="243227" y="1602"/>
                </a:lnTo>
                <a:lnTo>
                  <a:pt x="214412" y="6297"/>
                </a:lnTo>
                <a:lnTo>
                  <a:pt x="186690" y="13918"/>
                </a:lnTo>
                <a:lnTo>
                  <a:pt x="160230" y="24300"/>
                </a:lnTo>
                <a:lnTo>
                  <a:pt x="135197" y="37274"/>
                </a:lnTo>
                <a:lnTo>
                  <a:pt x="111758" y="52676"/>
                </a:lnTo>
                <a:lnTo>
                  <a:pt x="90078" y="70337"/>
                </a:lnTo>
                <a:lnTo>
                  <a:pt x="70326" y="90093"/>
                </a:lnTo>
                <a:lnTo>
                  <a:pt x="52668" y="111775"/>
                </a:lnTo>
                <a:lnTo>
                  <a:pt x="37268" y="135217"/>
                </a:lnTo>
                <a:lnTo>
                  <a:pt x="24296" y="160254"/>
                </a:lnTo>
                <a:lnTo>
                  <a:pt x="13916" y="186718"/>
                </a:lnTo>
                <a:lnTo>
                  <a:pt x="6296" y="214443"/>
                </a:lnTo>
                <a:lnTo>
                  <a:pt x="1602" y="243262"/>
                </a:lnTo>
                <a:lnTo>
                  <a:pt x="0" y="273009"/>
                </a:lnTo>
                <a:lnTo>
                  <a:pt x="0" y="1505219"/>
                </a:lnTo>
                <a:lnTo>
                  <a:pt x="1602" y="1534966"/>
                </a:lnTo>
                <a:lnTo>
                  <a:pt x="6296" y="1563785"/>
                </a:lnTo>
                <a:lnTo>
                  <a:pt x="13916" y="1591510"/>
                </a:lnTo>
                <a:lnTo>
                  <a:pt x="24296" y="1617974"/>
                </a:lnTo>
                <a:lnTo>
                  <a:pt x="37268" y="1643011"/>
                </a:lnTo>
                <a:lnTo>
                  <a:pt x="52668" y="1666453"/>
                </a:lnTo>
                <a:lnTo>
                  <a:pt x="70326" y="1688135"/>
                </a:lnTo>
                <a:lnTo>
                  <a:pt x="90078" y="1707891"/>
                </a:lnTo>
                <a:lnTo>
                  <a:pt x="111758" y="1725552"/>
                </a:lnTo>
                <a:lnTo>
                  <a:pt x="135197" y="1740954"/>
                </a:lnTo>
                <a:lnTo>
                  <a:pt x="160230" y="1753928"/>
                </a:lnTo>
                <a:lnTo>
                  <a:pt x="186690" y="1764310"/>
                </a:lnTo>
                <a:lnTo>
                  <a:pt x="214412" y="1771931"/>
                </a:lnTo>
                <a:lnTo>
                  <a:pt x="243227" y="1776626"/>
                </a:lnTo>
                <a:lnTo>
                  <a:pt x="272969" y="1778228"/>
                </a:lnTo>
                <a:lnTo>
                  <a:pt x="7759484" y="1778228"/>
                </a:lnTo>
                <a:lnTo>
                  <a:pt x="7789227" y="1776626"/>
                </a:lnTo>
                <a:lnTo>
                  <a:pt x="7818042" y="1771931"/>
                </a:lnTo>
                <a:lnTo>
                  <a:pt x="7845762" y="1764310"/>
                </a:lnTo>
                <a:lnTo>
                  <a:pt x="7872222" y="1753928"/>
                </a:lnTo>
                <a:lnTo>
                  <a:pt x="7897255" y="1740954"/>
                </a:lnTo>
                <a:lnTo>
                  <a:pt x="7920693" y="1725552"/>
                </a:lnTo>
                <a:lnTo>
                  <a:pt x="7942372" y="1707891"/>
                </a:lnTo>
                <a:lnTo>
                  <a:pt x="7962123" y="1688135"/>
                </a:lnTo>
                <a:lnTo>
                  <a:pt x="7979782" y="1666453"/>
                </a:lnTo>
                <a:lnTo>
                  <a:pt x="7995180" y="1643011"/>
                </a:lnTo>
                <a:lnTo>
                  <a:pt x="8008153" y="1617974"/>
                </a:lnTo>
                <a:lnTo>
                  <a:pt x="8018531" y="1591510"/>
                </a:lnTo>
                <a:lnTo>
                  <a:pt x="8026152" y="1563785"/>
                </a:lnTo>
                <a:lnTo>
                  <a:pt x="8030845" y="1534966"/>
                </a:lnTo>
                <a:lnTo>
                  <a:pt x="8032447" y="1505219"/>
                </a:lnTo>
                <a:lnTo>
                  <a:pt x="8032447" y="273009"/>
                </a:lnTo>
                <a:lnTo>
                  <a:pt x="8030845" y="243262"/>
                </a:lnTo>
                <a:lnTo>
                  <a:pt x="8026152" y="214443"/>
                </a:lnTo>
                <a:lnTo>
                  <a:pt x="8018531" y="186718"/>
                </a:lnTo>
                <a:lnTo>
                  <a:pt x="8008153" y="160254"/>
                </a:lnTo>
                <a:lnTo>
                  <a:pt x="7995180" y="135217"/>
                </a:lnTo>
                <a:lnTo>
                  <a:pt x="7979782" y="111775"/>
                </a:lnTo>
                <a:lnTo>
                  <a:pt x="7962123" y="90093"/>
                </a:lnTo>
                <a:lnTo>
                  <a:pt x="7942372" y="70337"/>
                </a:lnTo>
                <a:lnTo>
                  <a:pt x="7920693" y="52676"/>
                </a:lnTo>
                <a:lnTo>
                  <a:pt x="7897255" y="37274"/>
                </a:lnTo>
                <a:lnTo>
                  <a:pt x="7872222" y="24300"/>
                </a:lnTo>
                <a:lnTo>
                  <a:pt x="7845762" y="13918"/>
                </a:lnTo>
                <a:lnTo>
                  <a:pt x="7818042" y="6297"/>
                </a:lnTo>
                <a:lnTo>
                  <a:pt x="7789227" y="1602"/>
                </a:lnTo>
                <a:lnTo>
                  <a:pt x="7759484" y="0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356001" y="4819311"/>
            <a:ext cx="8032447" cy="1778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870699" y="4999499"/>
            <a:ext cx="388145" cy="388145"/>
          </a:xfrm>
          <a:custGeom>
            <a:avLst/>
            <a:gdLst/>
            <a:ahLst/>
            <a:cxnLst/>
            <a:rect l="l" t="t" r="r" b="b"/>
            <a:pathLst>
              <a:path w="388145" h="388145">
                <a:moveTo>
                  <a:pt x="194076" y="0"/>
                </a:moveTo>
                <a:lnTo>
                  <a:pt x="165397" y="2104"/>
                </a:lnTo>
                <a:lnTo>
                  <a:pt x="138024" y="8216"/>
                </a:lnTo>
                <a:lnTo>
                  <a:pt x="112258" y="18037"/>
                </a:lnTo>
                <a:lnTo>
                  <a:pt x="88399" y="31265"/>
                </a:lnTo>
                <a:lnTo>
                  <a:pt x="66748" y="47602"/>
                </a:lnTo>
                <a:lnTo>
                  <a:pt x="47603" y="66745"/>
                </a:lnTo>
                <a:lnTo>
                  <a:pt x="31267" y="88397"/>
                </a:lnTo>
                <a:lnTo>
                  <a:pt x="18038" y="112255"/>
                </a:lnTo>
                <a:lnTo>
                  <a:pt x="8216" y="138021"/>
                </a:lnTo>
                <a:lnTo>
                  <a:pt x="2104" y="165393"/>
                </a:lnTo>
                <a:lnTo>
                  <a:pt x="0" y="194072"/>
                </a:lnTo>
                <a:lnTo>
                  <a:pt x="2104" y="222752"/>
                </a:lnTo>
                <a:lnTo>
                  <a:pt x="8216" y="250124"/>
                </a:lnTo>
                <a:lnTo>
                  <a:pt x="18038" y="275890"/>
                </a:lnTo>
                <a:lnTo>
                  <a:pt x="31267" y="299749"/>
                </a:lnTo>
                <a:lnTo>
                  <a:pt x="47603" y="321399"/>
                </a:lnTo>
                <a:lnTo>
                  <a:pt x="66748" y="340543"/>
                </a:lnTo>
                <a:lnTo>
                  <a:pt x="88399" y="356880"/>
                </a:lnTo>
                <a:lnTo>
                  <a:pt x="112258" y="370108"/>
                </a:lnTo>
                <a:lnTo>
                  <a:pt x="138024" y="379928"/>
                </a:lnTo>
                <a:lnTo>
                  <a:pt x="165397" y="386041"/>
                </a:lnTo>
                <a:lnTo>
                  <a:pt x="194076" y="388145"/>
                </a:lnTo>
                <a:lnTo>
                  <a:pt x="222753" y="386041"/>
                </a:lnTo>
                <a:lnTo>
                  <a:pt x="250124" y="379928"/>
                </a:lnTo>
                <a:lnTo>
                  <a:pt x="275889" y="370108"/>
                </a:lnTo>
                <a:lnTo>
                  <a:pt x="299748" y="356880"/>
                </a:lnTo>
                <a:lnTo>
                  <a:pt x="321398" y="340543"/>
                </a:lnTo>
                <a:lnTo>
                  <a:pt x="340542" y="321399"/>
                </a:lnTo>
                <a:lnTo>
                  <a:pt x="356879" y="299749"/>
                </a:lnTo>
                <a:lnTo>
                  <a:pt x="370108" y="275890"/>
                </a:lnTo>
                <a:lnTo>
                  <a:pt x="379928" y="250124"/>
                </a:lnTo>
                <a:lnTo>
                  <a:pt x="386041" y="222752"/>
                </a:lnTo>
                <a:lnTo>
                  <a:pt x="388145" y="194072"/>
                </a:lnTo>
                <a:lnTo>
                  <a:pt x="386041" y="165393"/>
                </a:lnTo>
                <a:lnTo>
                  <a:pt x="379928" y="138021"/>
                </a:lnTo>
                <a:lnTo>
                  <a:pt x="370108" y="112255"/>
                </a:lnTo>
                <a:lnTo>
                  <a:pt x="356879" y="88397"/>
                </a:lnTo>
                <a:lnTo>
                  <a:pt x="340542" y="66745"/>
                </a:lnTo>
                <a:lnTo>
                  <a:pt x="321398" y="47602"/>
                </a:lnTo>
                <a:lnTo>
                  <a:pt x="299748" y="31265"/>
                </a:lnTo>
                <a:lnTo>
                  <a:pt x="275889" y="18037"/>
                </a:lnTo>
                <a:lnTo>
                  <a:pt x="250124" y="8216"/>
                </a:lnTo>
                <a:lnTo>
                  <a:pt x="222753" y="2104"/>
                </a:lnTo>
                <a:lnTo>
                  <a:pt x="194076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5" name="Text 13"/>
          <p:cNvSpPr/>
          <p:nvPr/>
        </p:nvSpPr>
        <p:spPr>
          <a:xfrm>
            <a:off x="7870699" y="4999499"/>
            <a:ext cx="388145" cy="38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282070" y="5835239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0" y="0"/>
                </a:moveTo>
                <a:lnTo>
                  <a:pt x="0" y="494808"/>
                </a:lnTo>
                <a:lnTo>
                  <a:pt x="353874" y="494808"/>
                </a:lnTo>
                <a:lnTo>
                  <a:pt x="353874" y="140996"/>
                </a:lnTo>
                <a:lnTo>
                  <a:pt x="122499" y="1409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9282070" y="5835239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848499" y="5835239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0" y="0"/>
                </a:moveTo>
                <a:lnTo>
                  <a:pt x="0" y="494808"/>
                </a:lnTo>
                <a:lnTo>
                  <a:pt x="353874" y="494808"/>
                </a:lnTo>
                <a:lnTo>
                  <a:pt x="353874" y="140996"/>
                </a:lnTo>
                <a:lnTo>
                  <a:pt x="122499" y="1409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848499" y="5835239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0908962" y="298429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1" name="Text 19"/>
          <p:cNvSpPr/>
          <p:nvPr/>
        </p:nvSpPr>
        <p:spPr>
          <a:xfrm>
            <a:off x="10908962" y="298429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342534" y="298429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3" name="Text 21"/>
          <p:cNvSpPr/>
          <p:nvPr/>
        </p:nvSpPr>
        <p:spPr>
          <a:xfrm>
            <a:off x="11342534" y="298429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62670" y="1378585"/>
            <a:ext cx="2945765" cy="2645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Chatbots Slash Response Times</a:t>
            </a:r>
            <a:endParaRPr lang="en-US" sz="1600" dirty="0"/>
          </a:p>
        </p:txBody>
      </p:sp>
      <p:pic>
        <p:nvPicPr>
          <p:cNvPr id="25" name="Image 0" descr="https://kimi-img.moonshot.cn/pub/slides/slides_tmpl/image/25-08-27-19:58:43-d2nf5sp8bjvh7rlivvo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317490"/>
            <a:ext cx="2115185" cy="1231265"/>
          </a:xfrm>
          <a:prstGeom prst="rect">
            <a:avLst/>
          </a:prstGeom>
        </p:spPr>
      </p:pic>
      <p:pic>
        <p:nvPicPr>
          <p:cNvPr id="26" name="Image 1" descr="https://kimi-img.moonshot.cn/pub/slides/slides_tmpl/image/25-08-27-19:58:43-d2nf5sp8bjvh7rlivv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5" y="3241675"/>
            <a:ext cx="2066290" cy="1402080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8-27-19:58:43-d2nf5sp8bjvh7rlivvh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" y="1219200"/>
            <a:ext cx="1810385" cy="1402080"/>
          </a:xfrm>
          <a:prstGeom prst="rect">
            <a:avLst/>
          </a:prstGeom>
        </p:spPr>
      </p:pic>
      <p:pic>
        <p:nvPicPr>
          <p:cNvPr id="28" name="Image 3" descr="https://kimi-img.moonshot.cn/pub/slides/slides_tmpl/image/25-08-27-19:58:44-d2nf5t18bjvh7rlivvq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725" y="3733800"/>
            <a:ext cx="2797810" cy="1981200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2652512" y="1258133"/>
            <a:ext cx="3396974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Chatbots for Support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2810135" y="1627465"/>
            <a:ext cx="542231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NLP-powered chatbots handle FAQs, track orders, and qualify leads 24/7, reducing response times and improving customer satisfaction.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2652512" y="3211680"/>
            <a:ext cx="339697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Escalates Complex Issues</a:t>
            </a:r>
            <a:endParaRPr lang="en-US" sz="1600" dirty="0"/>
          </a:p>
        </p:txBody>
      </p:sp>
      <p:sp>
        <p:nvSpPr>
          <p:cNvPr id="32" name="Text 26"/>
          <p:cNvSpPr/>
          <p:nvPr/>
        </p:nvSpPr>
        <p:spPr>
          <a:xfrm>
            <a:off x="2810135" y="3581012"/>
            <a:ext cx="542231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Chatbots escalate complex customer issues to human agents, ensuring timely resolution and maintaining a high level of customer service.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2652512" y="5165227"/>
            <a:ext cx="3396974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Personalizes Customer Interactions</a:t>
            </a:r>
            <a:endParaRPr lang="en-US" sz="1600" dirty="0"/>
          </a:p>
        </p:txBody>
      </p:sp>
      <p:sp>
        <p:nvSpPr>
          <p:cNvPr id="34" name="Text 28"/>
          <p:cNvSpPr/>
          <p:nvPr/>
        </p:nvSpPr>
        <p:spPr>
          <a:xfrm>
            <a:off x="2810135" y="5534559"/>
            <a:ext cx="5422310" cy="765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customer data to personalize interactions, providing tailored recommendations and offers that enhance customer loyalty.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8:42-d2nf5sh8bjvh7rlivv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635"/>
            <a:ext cx="11734800" cy="41878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908665" y="323850"/>
            <a:ext cx="353695" cy="494665"/>
          </a:xfrm>
          <a:custGeom>
            <a:avLst/>
            <a:gdLst/>
            <a:ahLst/>
            <a:cxnLst/>
            <a:rect l="l" t="t" r="r" b="b"/>
            <a:pathLst>
              <a:path w="353695" h="494665">
                <a:moveTo>
                  <a:pt x="353695" y="0"/>
                </a:moveTo>
                <a:lnTo>
                  <a:pt x="0" y="0"/>
                </a:lnTo>
                <a:lnTo>
                  <a:pt x="0" y="353710"/>
                </a:lnTo>
                <a:lnTo>
                  <a:pt x="231258" y="353710"/>
                </a:lnTo>
                <a:lnTo>
                  <a:pt x="353695" y="494665"/>
                </a:lnTo>
                <a:lnTo>
                  <a:pt x="353695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4" name="Text 1"/>
          <p:cNvSpPr/>
          <p:nvPr/>
        </p:nvSpPr>
        <p:spPr>
          <a:xfrm>
            <a:off x="10908665" y="323850"/>
            <a:ext cx="353695" cy="49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342370" y="323850"/>
            <a:ext cx="353695" cy="494665"/>
          </a:xfrm>
          <a:custGeom>
            <a:avLst/>
            <a:gdLst/>
            <a:ahLst/>
            <a:cxnLst/>
            <a:rect l="l" t="t" r="r" b="b"/>
            <a:pathLst>
              <a:path w="353695" h="494665">
                <a:moveTo>
                  <a:pt x="353695" y="0"/>
                </a:moveTo>
                <a:lnTo>
                  <a:pt x="0" y="0"/>
                </a:lnTo>
                <a:lnTo>
                  <a:pt x="0" y="353710"/>
                </a:lnTo>
                <a:lnTo>
                  <a:pt x="231258" y="353710"/>
                </a:lnTo>
                <a:lnTo>
                  <a:pt x="353695" y="494665"/>
                </a:lnTo>
                <a:lnTo>
                  <a:pt x="353695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6" name="Text 3"/>
          <p:cNvSpPr/>
          <p:nvPr/>
        </p:nvSpPr>
        <p:spPr>
          <a:xfrm>
            <a:off x="11342370" y="323850"/>
            <a:ext cx="353695" cy="49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438541" y="1219482"/>
            <a:ext cx="7077156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 Churn and Upsell</a:t>
            </a:r>
            <a:endParaRPr lang="en-US" sz="1600" dirty="0"/>
          </a:p>
        </p:txBody>
      </p:sp>
      <p:pic>
        <p:nvPicPr>
          <p:cNvPr id="8" name="Image 1" descr="https://kimi-img.moonshot.cn/pub/slides/slides_tmpl/image/25-08-27-19:58:42-d2nf5sh8bjvh7rlivv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14600"/>
            <a:ext cx="1269365" cy="134112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19:58:42-d2nf5sh8bjvh7rlivv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614295"/>
            <a:ext cx="1461135" cy="12471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7779" y="2723241"/>
            <a:ext cx="3636579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Predicts Customer Churn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09448" y="4299199"/>
            <a:ext cx="4871545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analyze customer behavior and usage patterns to predict churn, enabling proactive measures to retain at-risk customers.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709340" y="2723241"/>
            <a:ext cx="3636579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Drives Upsell and Cross-Sell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611009" y="4299199"/>
            <a:ext cx="4871545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insights for targeted upsell and cross-sell opportunities, increasing customer lifetime value and driving revenue growth.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2958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09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62958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0651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15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20651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8681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18681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023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61023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91379" y="3088189"/>
            <a:ext cx="4760616" cy="36845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900" dirty="0">
                <a:solidFill>
                  <a:srgbClr val="D9D9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19:58:42-d2nf5sh8bjvh7rlivvdg.png"/>
          <p:cNvPicPr>
            <a:picLocks noChangeAspect="1"/>
          </p:cNvPicPr>
          <p:nvPr/>
        </p:nvPicPr>
        <p:blipFill>
          <a:blip r:embed="rId3"/>
          <a:srcRect b="26800"/>
          <a:stretch/>
        </p:blipFill>
        <p:spPr>
          <a:xfrm>
            <a:off x="610235" y="762000"/>
            <a:ext cx="5782310" cy="11430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10235" y="3505200"/>
            <a:ext cx="6704965" cy="1979930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Finance Ops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12191144" h="6857615">
                <a:moveTo>
                  <a:pt x="12191144" y="0"/>
                </a:moveTo>
                <a:lnTo>
                  <a:pt x="0" y="0"/>
                </a:lnTo>
                <a:lnTo>
                  <a:pt x="0" y="6857615"/>
                </a:lnTo>
                <a:lnTo>
                  <a:pt x="12191144" y="6857615"/>
                </a:lnTo>
                <a:lnTo>
                  <a:pt x="1219114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428" y="0"/>
            <a:ext cx="12191144" cy="685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9765" y="501614"/>
            <a:ext cx="2310" cy="2870271"/>
          </a:xfrm>
          <a:custGeom>
            <a:avLst/>
            <a:gdLst/>
            <a:ahLst/>
            <a:cxnLst/>
            <a:rect l="l" t="t" r="r" b="b"/>
            <a:pathLst>
              <a:path w="2310" h="2870271">
                <a:moveTo>
                  <a:pt x="0" y="2870271"/>
                </a:moveTo>
                <a:lnTo>
                  <a:pt x="2310" y="2870271"/>
                </a:lnTo>
                <a:lnTo>
                  <a:pt x="2310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5" name="Text 3"/>
          <p:cNvSpPr/>
          <p:nvPr/>
        </p:nvSpPr>
        <p:spPr>
          <a:xfrm>
            <a:off x="4239765" y="501614"/>
            <a:ext cx="2310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10204" y="501614"/>
            <a:ext cx="3358533" cy="2870271"/>
          </a:xfrm>
          <a:custGeom>
            <a:avLst/>
            <a:gdLst/>
            <a:ahLst/>
            <a:cxnLst/>
            <a:rect l="l" t="t" r="r" b="b"/>
            <a:pathLst>
              <a:path w="3358533" h="2870271">
                <a:moveTo>
                  <a:pt x="0" y="2870271"/>
                </a:moveTo>
                <a:lnTo>
                  <a:pt x="3358533" y="2870271"/>
                </a:lnTo>
                <a:lnTo>
                  <a:pt x="3358533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7" name="Text 5"/>
          <p:cNvSpPr/>
          <p:nvPr/>
        </p:nvSpPr>
        <p:spPr>
          <a:xfrm>
            <a:off x="4610204" y="501614"/>
            <a:ext cx="3358533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241930" y="501614"/>
            <a:ext cx="368507" cy="2870271"/>
          </a:xfrm>
          <a:custGeom>
            <a:avLst/>
            <a:gdLst/>
            <a:ahLst/>
            <a:cxnLst/>
            <a:rect l="l" t="t" r="r" b="b"/>
            <a:pathLst>
              <a:path w="368507" h="2870271">
                <a:moveTo>
                  <a:pt x="368507" y="0"/>
                </a:moveTo>
                <a:lnTo>
                  <a:pt x="0" y="0"/>
                </a:lnTo>
                <a:lnTo>
                  <a:pt x="0" y="2870271"/>
                </a:lnTo>
                <a:lnTo>
                  <a:pt x="368507" y="2870271"/>
                </a:lnTo>
                <a:lnTo>
                  <a:pt x="368507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9" name="Text 7"/>
          <p:cNvSpPr/>
          <p:nvPr/>
        </p:nvSpPr>
        <p:spPr>
          <a:xfrm>
            <a:off x="4241930" y="501614"/>
            <a:ext cx="368507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23449" y="5759047"/>
            <a:ext cx="499428" cy="698507"/>
          </a:xfrm>
          <a:custGeom>
            <a:avLst/>
            <a:gdLst/>
            <a:ahLst/>
            <a:cxnLst/>
            <a:rect l="l" t="t" r="r" b="b"/>
            <a:pathLst>
              <a:path w="499428" h="698507">
                <a:moveTo>
                  <a:pt x="0" y="0"/>
                </a:moveTo>
                <a:lnTo>
                  <a:pt x="0" y="698507"/>
                </a:lnTo>
                <a:lnTo>
                  <a:pt x="499428" y="698507"/>
                </a:lnTo>
                <a:lnTo>
                  <a:pt x="499428" y="199034"/>
                </a:lnTo>
                <a:lnTo>
                  <a:pt x="172887" y="1990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923449" y="5759047"/>
            <a:ext cx="499428" cy="698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11555" y="5759047"/>
            <a:ext cx="499428" cy="698507"/>
          </a:xfrm>
          <a:custGeom>
            <a:avLst/>
            <a:gdLst/>
            <a:ahLst/>
            <a:cxnLst/>
            <a:rect l="l" t="t" r="r" b="b"/>
            <a:pathLst>
              <a:path w="499428" h="698507">
                <a:moveTo>
                  <a:pt x="0" y="0"/>
                </a:moveTo>
                <a:lnTo>
                  <a:pt x="0" y="698507"/>
                </a:lnTo>
                <a:lnTo>
                  <a:pt x="499428" y="698507"/>
                </a:lnTo>
                <a:lnTo>
                  <a:pt x="499428" y="199034"/>
                </a:lnTo>
                <a:lnTo>
                  <a:pt x="172887" y="1990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11555" y="5759047"/>
            <a:ext cx="499428" cy="698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330823" y="590508"/>
            <a:ext cx="180980" cy="180980"/>
          </a:xfrm>
          <a:custGeom>
            <a:avLst/>
            <a:gdLst/>
            <a:ahLst/>
            <a:cxnLst/>
            <a:rect l="l" t="t" r="r" b="b"/>
            <a:pathLst>
              <a:path w="180980" h="180980">
                <a:moveTo>
                  <a:pt x="180980" y="90490"/>
                </a:moveTo>
                <a:lnTo>
                  <a:pt x="176367" y="119091"/>
                </a:lnTo>
                <a:lnTo>
                  <a:pt x="163521" y="143932"/>
                </a:lnTo>
                <a:lnTo>
                  <a:pt x="143932" y="163521"/>
                </a:lnTo>
                <a:lnTo>
                  <a:pt x="119091" y="176367"/>
                </a:lnTo>
                <a:lnTo>
                  <a:pt x="90490" y="180980"/>
                </a:lnTo>
                <a:lnTo>
                  <a:pt x="61888" y="176367"/>
                </a:lnTo>
                <a:lnTo>
                  <a:pt x="37047" y="163521"/>
                </a:lnTo>
                <a:lnTo>
                  <a:pt x="17459" y="143932"/>
                </a:lnTo>
                <a:lnTo>
                  <a:pt x="4613" y="119091"/>
                </a:lnTo>
                <a:lnTo>
                  <a:pt x="0" y="90490"/>
                </a:lnTo>
                <a:lnTo>
                  <a:pt x="4613" y="61888"/>
                </a:lnTo>
                <a:lnTo>
                  <a:pt x="17459" y="37047"/>
                </a:lnTo>
                <a:lnTo>
                  <a:pt x="37047" y="17459"/>
                </a:lnTo>
                <a:lnTo>
                  <a:pt x="61888" y="4613"/>
                </a:lnTo>
                <a:lnTo>
                  <a:pt x="90490" y="0"/>
                </a:lnTo>
                <a:lnTo>
                  <a:pt x="119091" y="4613"/>
                </a:lnTo>
                <a:lnTo>
                  <a:pt x="143932" y="17459"/>
                </a:lnTo>
                <a:lnTo>
                  <a:pt x="163521" y="37047"/>
                </a:lnTo>
                <a:lnTo>
                  <a:pt x="176367" y="61888"/>
                </a:lnTo>
                <a:lnTo>
                  <a:pt x="180980" y="9049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00000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330823" y="590508"/>
            <a:ext cx="180980" cy="180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181823" y="1433532"/>
            <a:ext cx="3629743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Forecasts Cash and Sales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349984" y="2362200"/>
            <a:ext cx="152400" cy="914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8" name="Text 16"/>
          <p:cNvSpPr/>
          <p:nvPr/>
        </p:nvSpPr>
        <p:spPr>
          <a:xfrm>
            <a:off x="4349984" y="2362200"/>
            <a:ext cx="152400" cy="914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366765" y="628614"/>
            <a:ext cx="2310" cy="2870271"/>
          </a:xfrm>
          <a:custGeom>
            <a:avLst/>
            <a:gdLst/>
            <a:ahLst/>
            <a:cxnLst/>
            <a:rect l="l" t="t" r="r" b="b"/>
            <a:pathLst>
              <a:path w="2310" h="2870271">
                <a:moveTo>
                  <a:pt x="0" y="2870271"/>
                </a:moveTo>
                <a:lnTo>
                  <a:pt x="2310" y="2870271"/>
                </a:lnTo>
                <a:lnTo>
                  <a:pt x="2310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4366765" y="628614"/>
            <a:ext cx="2310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2780" y="628614"/>
            <a:ext cx="2310" cy="2870271"/>
          </a:xfrm>
          <a:custGeom>
            <a:avLst/>
            <a:gdLst/>
            <a:ahLst/>
            <a:cxnLst/>
            <a:rect l="l" t="t" r="r" b="b"/>
            <a:pathLst>
              <a:path w="2310" h="2870271">
                <a:moveTo>
                  <a:pt x="0" y="2870271"/>
                </a:moveTo>
                <a:lnTo>
                  <a:pt x="2310" y="2870271"/>
                </a:lnTo>
                <a:lnTo>
                  <a:pt x="2310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22" name="Text 20"/>
          <p:cNvSpPr/>
          <p:nvPr/>
        </p:nvSpPr>
        <p:spPr>
          <a:xfrm>
            <a:off x="422780" y="628614"/>
            <a:ext cx="2310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66219" y="501614"/>
            <a:ext cx="3358533" cy="2870271"/>
          </a:xfrm>
          <a:custGeom>
            <a:avLst/>
            <a:gdLst/>
            <a:ahLst/>
            <a:cxnLst/>
            <a:rect l="l" t="t" r="r" b="b"/>
            <a:pathLst>
              <a:path w="3358533" h="2870271">
                <a:moveTo>
                  <a:pt x="0" y="2870271"/>
                </a:moveTo>
                <a:lnTo>
                  <a:pt x="3358533" y="2870271"/>
                </a:lnTo>
                <a:lnTo>
                  <a:pt x="3358533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24" name="Text 22"/>
          <p:cNvSpPr/>
          <p:nvPr/>
        </p:nvSpPr>
        <p:spPr>
          <a:xfrm>
            <a:off x="666219" y="501614"/>
            <a:ext cx="3358533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97945" y="501614"/>
            <a:ext cx="368507" cy="2870271"/>
          </a:xfrm>
          <a:custGeom>
            <a:avLst/>
            <a:gdLst/>
            <a:ahLst/>
            <a:cxnLst/>
            <a:rect l="l" t="t" r="r" b="b"/>
            <a:pathLst>
              <a:path w="368507" h="2870271">
                <a:moveTo>
                  <a:pt x="368507" y="0"/>
                </a:moveTo>
                <a:lnTo>
                  <a:pt x="0" y="0"/>
                </a:lnTo>
                <a:lnTo>
                  <a:pt x="0" y="2870271"/>
                </a:lnTo>
                <a:lnTo>
                  <a:pt x="368507" y="2870271"/>
                </a:lnTo>
                <a:lnTo>
                  <a:pt x="368507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26" name="Text 24"/>
          <p:cNvSpPr/>
          <p:nvPr/>
        </p:nvSpPr>
        <p:spPr>
          <a:xfrm>
            <a:off x="297945" y="501614"/>
            <a:ext cx="368507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6838" y="590508"/>
            <a:ext cx="180980" cy="180980"/>
          </a:xfrm>
          <a:custGeom>
            <a:avLst/>
            <a:gdLst/>
            <a:ahLst/>
            <a:cxnLst/>
            <a:rect l="l" t="t" r="r" b="b"/>
            <a:pathLst>
              <a:path w="180980" h="180980">
                <a:moveTo>
                  <a:pt x="180980" y="90490"/>
                </a:moveTo>
                <a:lnTo>
                  <a:pt x="176367" y="119091"/>
                </a:lnTo>
                <a:lnTo>
                  <a:pt x="163521" y="143932"/>
                </a:lnTo>
                <a:lnTo>
                  <a:pt x="143932" y="163521"/>
                </a:lnTo>
                <a:lnTo>
                  <a:pt x="119091" y="176367"/>
                </a:lnTo>
                <a:lnTo>
                  <a:pt x="90490" y="180980"/>
                </a:lnTo>
                <a:lnTo>
                  <a:pt x="61888" y="176367"/>
                </a:lnTo>
                <a:lnTo>
                  <a:pt x="37047" y="163521"/>
                </a:lnTo>
                <a:lnTo>
                  <a:pt x="17459" y="143932"/>
                </a:lnTo>
                <a:lnTo>
                  <a:pt x="4613" y="119091"/>
                </a:lnTo>
                <a:lnTo>
                  <a:pt x="0" y="90490"/>
                </a:lnTo>
                <a:lnTo>
                  <a:pt x="4613" y="61888"/>
                </a:lnTo>
                <a:lnTo>
                  <a:pt x="17459" y="37047"/>
                </a:lnTo>
                <a:lnTo>
                  <a:pt x="37047" y="17459"/>
                </a:lnTo>
                <a:lnTo>
                  <a:pt x="61888" y="4613"/>
                </a:lnTo>
                <a:lnTo>
                  <a:pt x="90490" y="0"/>
                </a:lnTo>
                <a:lnTo>
                  <a:pt x="119091" y="4613"/>
                </a:lnTo>
                <a:lnTo>
                  <a:pt x="143932" y="17459"/>
                </a:lnTo>
                <a:lnTo>
                  <a:pt x="163521" y="37047"/>
                </a:lnTo>
                <a:lnTo>
                  <a:pt x="176367" y="61888"/>
                </a:lnTo>
                <a:lnTo>
                  <a:pt x="180980" y="9049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000000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386838" y="590508"/>
            <a:ext cx="180980" cy="180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5999" y="2362200"/>
            <a:ext cx="152400" cy="914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0" name="Text 28"/>
          <p:cNvSpPr/>
          <p:nvPr/>
        </p:nvSpPr>
        <p:spPr>
          <a:xfrm>
            <a:off x="405999" y="2362200"/>
            <a:ext cx="152400" cy="914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22780" y="628614"/>
            <a:ext cx="2310" cy="2870271"/>
          </a:xfrm>
          <a:custGeom>
            <a:avLst/>
            <a:gdLst/>
            <a:ahLst/>
            <a:cxnLst/>
            <a:rect l="l" t="t" r="r" b="b"/>
            <a:pathLst>
              <a:path w="2310" h="2870271">
                <a:moveTo>
                  <a:pt x="0" y="2870271"/>
                </a:moveTo>
                <a:lnTo>
                  <a:pt x="2310" y="2870271"/>
                </a:lnTo>
                <a:lnTo>
                  <a:pt x="2310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32" name="Text 30"/>
          <p:cNvSpPr/>
          <p:nvPr/>
        </p:nvSpPr>
        <p:spPr>
          <a:xfrm>
            <a:off x="422780" y="628614"/>
            <a:ext cx="2310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404865" y="3708364"/>
            <a:ext cx="2310" cy="2870271"/>
          </a:xfrm>
          <a:custGeom>
            <a:avLst/>
            <a:gdLst/>
            <a:ahLst/>
            <a:cxnLst/>
            <a:rect l="l" t="t" r="r" b="b"/>
            <a:pathLst>
              <a:path w="2310" h="2870271">
                <a:moveTo>
                  <a:pt x="0" y="2870271"/>
                </a:moveTo>
                <a:lnTo>
                  <a:pt x="2310" y="2870271"/>
                </a:lnTo>
                <a:lnTo>
                  <a:pt x="2310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34" name="Text 32"/>
          <p:cNvSpPr/>
          <p:nvPr/>
        </p:nvSpPr>
        <p:spPr>
          <a:xfrm>
            <a:off x="4404865" y="3708364"/>
            <a:ext cx="2310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648304" y="3581364"/>
            <a:ext cx="3358533" cy="2870271"/>
          </a:xfrm>
          <a:custGeom>
            <a:avLst/>
            <a:gdLst/>
            <a:ahLst/>
            <a:cxnLst/>
            <a:rect l="l" t="t" r="r" b="b"/>
            <a:pathLst>
              <a:path w="3358533" h="2870271">
                <a:moveTo>
                  <a:pt x="0" y="2870271"/>
                </a:moveTo>
                <a:lnTo>
                  <a:pt x="3358533" y="2870271"/>
                </a:lnTo>
                <a:lnTo>
                  <a:pt x="3358533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36" name="Text 34"/>
          <p:cNvSpPr/>
          <p:nvPr/>
        </p:nvSpPr>
        <p:spPr>
          <a:xfrm>
            <a:off x="4648304" y="3581364"/>
            <a:ext cx="3358533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280030" y="3581364"/>
            <a:ext cx="368507" cy="2870271"/>
          </a:xfrm>
          <a:custGeom>
            <a:avLst/>
            <a:gdLst/>
            <a:ahLst/>
            <a:cxnLst/>
            <a:rect l="l" t="t" r="r" b="b"/>
            <a:pathLst>
              <a:path w="368507" h="2870271">
                <a:moveTo>
                  <a:pt x="368507" y="0"/>
                </a:moveTo>
                <a:lnTo>
                  <a:pt x="0" y="0"/>
                </a:lnTo>
                <a:lnTo>
                  <a:pt x="0" y="2870271"/>
                </a:lnTo>
                <a:lnTo>
                  <a:pt x="368507" y="2870271"/>
                </a:lnTo>
                <a:lnTo>
                  <a:pt x="368507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38" name="Text 36"/>
          <p:cNvSpPr/>
          <p:nvPr/>
        </p:nvSpPr>
        <p:spPr>
          <a:xfrm>
            <a:off x="4280030" y="3581364"/>
            <a:ext cx="368507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368923" y="3670258"/>
            <a:ext cx="180980" cy="180980"/>
          </a:xfrm>
          <a:custGeom>
            <a:avLst/>
            <a:gdLst/>
            <a:ahLst/>
            <a:cxnLst/>
            <a:rect l="l" t="t" r="r" b="b"/>
            <a:pathLst>
              <a:path w="180980" h="180980">
                <a:moveTo>
                  <a:pt x="180980" y="90490"/>
                </a:moveTo>
                <a:lnTo>
                  <a:pt x="176367" y="119091"/>
                </a:lnTo>
                <a:lnTo>
                  <a:pt x="163521" y="143932"/>
                </a:lnTo>
                <a:lnTo>
                  <a:pt x="143932" y="163521"/>
                </a:lnTo>
                <a:lnTo>
                  <a:pt x="119091" y="176367"/>
                </a:lnTo>
                <a:lnTo>
                  <a:pt x="90490" y="180980"/>
                </a:lnTo>
                <a:lnTo>
                  <a:pt x="61888" y="176367"/>
                </a:lnTo>
                <a:lnTo>
                  <a:pt x="37047" y="163521"/>
                </a:lnTo>
                <a:lnTo>
                  <a:pt x="17459" y="143932"/>
                </a:lnTo>
                <a:lnTo>
                  <a:pt x="4613" y="119091"/>
                </a:lnTo>
                <a:lnTo>
                  <a:pt x="0" y="90490"/>
                </a:lnTo>
                <a:lnTo>
                  <a:pt x="4613" y="61888"/>
                </a:lnTo>
                <a:lnTo>
                  <a:pt x="17459" y="37047"/>
                </a:lnTo>
                <a:lnTo>
                  <a:pt x="37047" y="17459"/>
                </a:lnTo>
                <a:lnTo>
                  <a:pt x="61888" y="4613"/>
                </a:lnTo>
                <a:lnTo>
                  <a:pt x="90490" y="0"/>
                </a:lnTo>
                <a:lnTo>
                  <a:pt x="119091" y="4613"/>
                </a:lnTo>
                <a:lnTo>
                  <a:pt x="143932" y="17459"/>
                </a:lnTo>
                <a:lnTo>
                  <a:pt x="163521" y="37047"/>
                </a:lnTo>
                <a:lnTo>
                  <a:pt x="176367" y="61888"/>
                </a:lnTo>
                <a:lnTo>
                  <a:pt x="180980" y="9049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000000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4368923" y="3670258"/>
            <a:ext cx="180980" cy="180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388084" y="5441950"/>
            <a:ext cx="152400" cy="914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2" name="Text 40"/>
          <p:cNvSpPr/>
          <p:nvPr/>
        </p:nvSpPr>
        <p:spPr>
          <a:xfrm>
            <a:off x="4388084" y="5441950"/>
            <a:ext cx="152400" cy="914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404865" y="3708364"/>
            <a:ext cx="2310" cy="2870271"/>
          </a:xfrm>
          <a:custGeom>
            <a:avLst/>
            <a:gdLst/>
            <a:ahLst/>
            <a:cxnLst/>
            <a:rect l="l" t="t" r="r" b="b"/>
            <a:pathLst>
              <a:path w="2310" h="2870271">
                <a:moveTo>
                  <a:pt x="0" y="2870271"/>
                </a:moveTo>
                <a:lnTo>
                  <a:pt x="2310" y="2870271"/>
                </a:lnTo>
                <a:lnTo>
                  <a:pt x="2310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44" name="Text 42"/>
          <p:cNvSpPr/>
          <p:nvPr/>
        </p:nvSpPr>
        <p:spPr>
          <a:xfrm>
            <a:off x="4404865" y="3708364"/>
            <a:ext cx="2310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89795" y="3708364"/>
            <a:ext cx="2310" cy="2870271"/>
          </a:xfrm>
          <a:custGeom>
            <a:avLst/>
            <a:gdLst/>
            <a:ahLst/>
            <a:cxnLst/>
            <a:rect l="l" t="t" r="r" b="b"/>
            <a:pathLst>
              <a:path w="2310" h="2870271">
                <a:moveTo>
                  <a:pt x="0" y="2870271"/>
                </a:moveTo>
                <a:lnTo>
                  <a:pt x="2310" y="2870271"/>
                </a:lnTo>
                <a:lnTo>
                  <a:pt x="2310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46" name="Text 44"/>
          <p:cNvSpPr/>
          <p:nvPr/>
        </p:nvSpPr>
        <p:spPr>
          <a:xfrm>
            <a:off x="8289795" y="3708364"/>
            <a:ext cx="2310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533234" y="3581364"/>
            <a:ext cx="3358533" cy="2870271"/>
          </a:xfrm>
          <a:custGeom>
            <a:avLst/>
            <a:gdLst/>
            <a:ahLst/>
            <a:cxnLst/>
            <a:rect l="l" t="t" r="r" b="b"/>
            <a:pathLst>
              <a:path w="3358533" h="2870271">
                <a:moveTo>
                  <a:pt x="0" y="2870271"/>
                </a:moveTo>
                <a:lnTo>
                  <a:pt x="3358533" y="2870271"/>
                </a:lnTo>
                <a:lnTo>
                  <a:pt x="3358533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48" name="Text 46"/>
          <p:cNvSpPr/>
          <p:nvPr/>
        </p:nvSpPr>
        <p:spPr>
          <a:xfrm>
            <a:off x="8533234" y="3581364"/>
            <a:ext cx="3358533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164960" y="3581364"/>
            <a:ext cx="368507" cy="2870271"/>
          </a:xfrm>
          <a:custGeom>
            <a:avLst/>
            <a:gdLst/>
            <a:ahLst/>
            <a:cxnLst/>
            <a:rect l="l" t="t" r="r" b="b"/>
            <a:pathLst>
              <a:path w="368507" h="2870271">
                <a:moveTo>
                  <a:pt x="368507" y="0"/>
                </a:moveTo>
                <a:lnTo>
                  <a:pt x="0" y="0"/>
                </a:lnTo>
                <a:lnTo>
                  <a:pt x="0" y="2870271"/>
                </a:lnTo>
                <a:lnTo>
                  <a:pt x="368507" y="2870271"/>
                </a:lnTo>
                <a:lnTo>
                  <a:pt x="368507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50" name="Text 48"/>
          <p:cNvSpPr/>
          <p:nvPr/>
        </p:nvSpPr>
        <p:spPr>
          <a:xfrm>
            <a:off x="8164960" y="3581364"/>
            <a:ext cx="368507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253853" y="3670258"/>
            <a:ext cx="180980" cy="180980"/>
          </a:xfrm>
          <a:custGeom>
            <a:avLst/>
            <a:gdLst/>
            <a:ahLst/>
            <a:cxnLst/>
            <a:rect l="l" t="t" r="r" b="b"/>
            <a:pathLst>
              <a:path w="180980" h="180980">
                <a:moveTo>
                  <a:pt x="180980" y="90490"/>
                </a:moveTo>
                <a:lnTo>
                  <a:pt x="176367" y="119091"/>
                </a:lnTo>
                <a:lnTo>
                  <a:pt x="163521" y="143932"/>
                </a:lnTo>
                <a:lnTo>
                  <a:pt x="143932" y="163521"/>
                </a:lnTo>
                <a:lnTo>
                  <a:pt x="119091" y="176367"/>
                </a:lnTo>
                <a:lnTo>
                  <a:pt x="90490" y="180980"/>
                </a:lnTo>
                <a:lnTo>
                  <a:pt x="61888" y="176367"/>
                </a:lnTo>
                <a:lnTo>
                  <a:pt x="37047" y="163521"/>
                </a:lnTo>
                <a:lnTo>
                  <a:pt x="17459" y="143932"/>
                </a:lnTo>
                <a:lnTo>
                  <a:pt x="4613" y="119091"/>
                </a:lnTo>
                <a:lnTo>
                  <a:pt x="0" y="90490"/>
                </a:lnTo>
                <a:lnTo>
                  <a:pt x="4613" y="61888"/>
                </a:lnTo>
                <a:lnTo>
                  <a:pt x="17459" y="37047"/>
                </a:lnTo>
                <a:lnTo>
                  <a:pt x="37047" y="17459"/>
                </a:lnTo>
                <a:lnTo>
                  <a:pt x="61888" y="4613"/>
                </a:lnTo>
                <a:lnTo>
                  <a:pt x="90490" y="0"/>
                </a:lnTo>
                <a:lnTo>
                  <a:pt x="119091" y="4613"/>
                </a:lnTo>
                <a:lnTo>
                  <a:pt x="143932" y="17459"/>
                </a:lnTo>
                <a:lnTo>
                  <a:pt x="163521" y="37047"/>
                </a:lnTo>
                <a:lnTo>
                  <a:pt x="176367" y="61888"/>
                </a:lnTo>
                <a:lnTo>
                  <a:pt x="180980" y="9049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000000"/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8253853" y="3670258"/>
            <a:ext cx="180980" cy="180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73014" y="5441950"/>
            <a:ext cx="152400" cy="914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4" name="Text 52"/>
          <p:cNvSpPr/>
          <p:nvPr/>
        </p:nvSpPr>
        <p:spPr>
          <a:xfrm>
            <a:off x="8273014" y="5441950"/>
            <a:ext cx="152400" cy="914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289795" y="3708364"/>
            <a:ext cx="2310" cy="2870271"/>
          </a:xfrm>
          <a:custGeom>
            <a:avLst/>
            <a:gdLst/>
            <a:ahLst/>
            <a:cxnLst/>
            <a:rect l="l" t="t" r="r" b="b"/>
            <a:pathLst>
              <a:path w="2310" h="2870271">
                <a:moveTo>
                  <a:pt x="0" y="2870271"/>
                </a:moveTo>
                <a:lnTo>
                  <a:pt x="2310" y="2870271"/>
                </a:lnTo>
                <a:lnTo>
                  <a:pt x="2310" y="0"/>
                </a:lnTo>
                <a:lnTo>
                  <a:pt x="0" y="0"/>
                </a:lnTo>
                <a:lnTo>
                  <a:pt x="0" y="2870271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56" name="Text 54"/>
          <p:cNvSpPr/>
          <p:nvPr/>
        </p:nvSpPr>
        <p:spPr>
          <a:xfrm>
            <a:off x="8289795" y="3708364"/>
            <a:ext cx="2310" cy="287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556483" y="890658"/>
            <a:ext cx="3396974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Financial Forecasts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32984" y="1200717"/>
            <a:ext cx="2948113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analyze historical sales data to generate accurate financial forecasts, helping entrepreneurs plan for future growth and resource allocation.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4500468" y="890658"/>
            <a:ext cx="3396974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Projects Cash Flow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776969" y="1200717"/>
            <a:ext cx="2948113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project cash flow based on historical trends and current pipeline, enabling entrepreneurs to manage finances proactively.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4538568" y="3970408"/>
            <a:ext cx="3396974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Identifies Budget Risks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4815069" y="4280467"/>
            <a:ext cx="2948113" cy="10275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identifies potential budget risks and suggests optimization areas, ensuring financial stability and efficient resource use.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423498" y="3970408"/>
            <a:ext cx="3396974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Visualizes Financial Trends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699999" y="4280467"/>
            <a:ext cx="2948113" cy="129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dashboards visualize financial trends and KPIs, providing entrepreneurs with real-time insights for data-driven decision-making.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8" y="0"/>
            <a:ext cx="12191144" cy="6838747"/>
          </a:xfrm>
          <a:custGeom>
            <a:avLst/>
            <a:gdLst/>
            <a:ahLst/>
            <a:cxnLst/>
            <a:rect l="l" t="t" r="r" b="b"/>
            <a:pathLst>
              <a:path w="12191144" h="6838747">
                <a:moveTo>
                  <a:pt x="12191144" y="0"/>
                </a:moveTo>
                <a:lnTo>
                  <a:pt x="0" y="0"/>
                </a:lnTo>
                <a:lnTo>
                  <a:pt x="0" y="6838747"/>
                </a:lnTo>
                <a:lnTo>
                  <a:pt x="12191144" y="6838747"/>
                </a:lnTo>
                <a:lnTo>
                  <a:pt x="1219114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428" y="0"/>
            <a:ext cx="12191144" cy="6838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27685" y="482600"/>
            <a:ext cx="11042015" cy="3308350"/>
          </a:xfrm>
          <a:custGeom>
            <a:avLst/>
            <a:gdLst/>
            <a:ahLst/>
            <a:cxnLst/>
            <a:rect l="l" t="t" r="r" b="b"/>
            <a:pathLst>
              <a:path w="11042015" h="3308350">
                <a:moveTo>
                  <a:pt x="11042015" y="0"/>
                </a:moveTo>
                <a:lnTo>
                  <a:pt x="0" y="0"/>
                </a:lnTo>
                <a:lnTo>
                  <a:pt x="0" y="3308350"/>
                </a:lnTo>
                <a:lnTo>
                  <a:pt x="9985379" y="3308350"/>
                </a:lnTo>
                <a:lnTo>
                  <a:pt x="10562617" y="2837980"/>
                </a:lnTo>
                <a:lnTo>
                  <a:pt x="11042015" y="2447334"/>
                </a:lnTo>
                <a:lnTo>
                  <a:pt x="11042015" y="0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5" name="Text 3"/>
          <p:cNvSpPr/>
          <p:nvPr/>
        </p:nvSpPr>
        <p:spPr>
          <a:xfrm>
            <a:off x="527685" y="482600"/>
            <a:ext cx="11042015" cy="3308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00430" y="5669915"/>
            <a:ext cx="353695" cy="494665"/>
          </a:xfrm>
          <a:custGeom>
            <a:avLst/>
            <a:gdLst/>
            <a:ahLst/>
            <a:cxnLst/>
            <a:rect l="l" t="t" r="r" b="b"/>
            <a:pathLst>
              <a:path w="353695" h="494665">
                <a:moveTo>
                  <a:pt x="0" y="0"/>
                </a:moveTo>
                <a:lnTo>
                  <a:pt x="0" y="494665"/>
                </a:lnTo>
                <a:lnTo>
                  <a:pt x="353695" y="494665"/>
                </a:lnTo>
                <a:lnTo>
                  <a:pt x="353695" y="140955"/>
                </a:lnTo>
                <a:lnTo>
                  <a:pt x="122437" y="140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00430" y="5669915"/>
            <a:ext cx="353695" cy="49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7360" y="5669915"/>
            <a:ext cx="353695" cy="494665"/>
          </a:xfrm>
          <a:custGeom>
            <a:avLst/>
            <a:gdLst/>
            <a:ahLst/>
            <a:cxnLst/>
            <a:rect l="l" t="t" r="r" b="b"/>
            <a:pathLst>
              <a:path w="353695" h="494665">
                <a:moveTo>
                  <a:pt x="0" y="0"/>
                </a:moveTo>
                <a:lnTo>
                  <a:pt x="0" y="494665"/>
                </a:lnTo>
                <a:lnTo>
                  <a:pt x="353695" y="494665"/>
                </a:lnTo>
                <a:lnTo>
                  <a:pt x="353695" y="140955"/>
                </a:lnTo>
                <a:lnTo>
                  <a:pt x="122437" y="140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467360" y="5669915"/>
            <a:ext cx="353695" cy="49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8-27-19:58:42-d2nf5sh8bjvh7rlivvf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331" y="4121503"/>
            <a:ext cx="3777984" cy="2222343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8-27-19:58:42-d2nf5sh8bjvh7rlivve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" y="480695"/>
            <a:ext cx="11041380" cy="331025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11089005" y="589915"/>
            <a:ext cx="357505" cy="239395"/>
          </a:xfrm>
          <a:custGeom>
            <a:avLst/>
            <a:gdLst/>
            <a:ahLst/>
            <a:cxnLst/>
            <a:rect l="l" t="t" r="r" b="b"/>
            <a:pathLst>
              <a:path w="357505" h="239395">
                <a:moveTo>
                  <a:pt x="123270" y="0"/>
                </a:moveTo>
                <a:lnTo>
                  <a:pt x="0" y="123152"/>
                </a:lnTo>
                <a:lnTo>
                  <a:pt x="123619" y="239395"/>
                </a:lnTo>
                <a:lnTo>
                  <a:pt x="146064" y="215574"/>
                </a:lnTo>
                <a:lnTo>
                  <a:pt x="61314" y="135879"/>
                </a:lnTo>
                <a:lnTo>
                  <a:pt x="357505" y="135879"/>
                </a:lnTo>
                <a:lnTo>
                  <a:pt x="357505" y="103167"/>
                </a:lnTo>
                <a:lnTo>
                  <a:pt x="66310" y="103167"/>
                </a:lnTo>
                <a:lnTo>
                  <a:pt x="146420" y="23129"/>
                </a:lnTo>
                <a:lnTo>
                  <a:pt x="12327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3" name="Text 9"/>
          <p:cNvSpPr/>
          <p:nvPr/>
        </p:nvSpPr>
        <p:spPr>
          <a:xfrm>
            <a:off x="11089005" y="589915"/>
            <a:ext cx="357505" cy="239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33400" y="4376738"/>
            <a:ext cx="6949440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 Bookkeeping Tasks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2223770" y="1176020"/>
            <a:ext cx="734949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Automates Bookkeeping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724406" y="1840110"/>
            <a:ext cx="8743187" cy="822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categorizes expenses, matches invoices, and reconciles bank feeds in real time, reducing manual effort and minimizing errors in financial reporting.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2958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09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62958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0651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15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20651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8681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18681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023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61023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91379" y="3088189"/>
            <a:ext cx="4760616" cy="36845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900" dirty="0">
                <a:solidFill>
                  <a:srgbClr val="D9D9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19:58:42-d2nf5sh8bjvh7rlivvdg.png"/>
          <p:cNvPicPr>
            <a:picLocks noChangeAspect="1"/>
          </p:cNvPicPr>
          <p:nvPr/>
        </p:nvPicPr>
        <p:blipFill>
          <a:blip r:embed="rId3"/>
          <a:srcRect b="26800"/>
          <a:stretch/>
        </p:blipFill>
        <p:spPr>
          <a:xfrm>
            <a:off x="610235" y="762000"/>
            <a:ext cx="5782310" cy="11430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10235" y="3505200"/>
            <a:ext cx="6704965" cy="1979930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 Sprint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12191144" h="6857615">
                <a:moveTo>
                  <a:pt x="12191144" y="0"/>
                </a:moveTo>
                <a:lnTo>
                  <a:pt x="0" y="0"/>
                </a:lnTo>
                <a:lnTo>
                  <a:pt x="0" y="6857615"/>
                </a:lnTo>
                <a:lnTo>
                  <a:pt x="12191144" y="6857615"/>
                </a:lnTo>
                <a:lnTo>
                  <a:pt x="12191144" y="0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3" name="Text 1"/>
          <p:cNvSpPr/>
          <p:nvPr/>
        </p:nvSpPr>
        <p:spPr>
          <a:xfrm>
            <a:off x="428" y="0"/>
            <a:ext cx="12191144" cy="685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19109" y="431770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494808"/>
                </a:lnTo>
                <a:lnTo>
                  <a:pt x="122499" y="353812"/>
                </a:lnTo>
                <a:lnTo>
                  <a:pt x="353874" y="353812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19109" y="431770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85537" y="431770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494808"/>
                </a:lnTo>
                <a:lnTo>
                  <a:pt x="122499" y="353812"/>
                </a:lnTo>
                <a:lnTo>
                  <a:pt x="353874" y="353812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685537" y="431770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02783" y="5865660"/>
            <a:ext cx="497503" cy="497503"/>
          </a:xfrm>
          <a:custGeom>
            <a:avLst/>
            <a:gdLst/>
            <a:ahLst/>
            <a:cxnLst/>
            <a:rect l="l" t="t" r="r" b="b"/>
            <a:pathLst>
              <a:path w="497503" h="497503">
                <a:moveTo>
                  <a:pt x="248755" y="0"/>
                </a:moveTo>
                <a:lnTo>
                  <a:pt x="219744" y="1673"/>
                </a:lnTo>
                <a:lnTo>
                  <a:pt x="191717" y="6569"/>
                </a:lnTo>
                <a:lnTo>
                  <a:pt x="164858" y="14501"/>
                </a:lnTo>
                <a:lnTo>
                  <a:pt x="139357" y="25283"/>
                </a:lnTo>
                <a:lnTo>
                  <a:pt x="115399" y="38727"/>
                </a:lnTo>
                <a:lnTo>
                  <a:pt x="93170" y="54647"/>
                </a:lnTo>
                <a:lnTo>
                  <a:pt x="72857" y="72858"/>
                </a:lnTo>
                <a:lnTo>
                  <a:pt x="54647" y="93170"/>
                </a:lnTo>
                <a:lnTo>
                  <a:pt x="38727" y="115398"/>
                </a:lnTo>
                <a:lnTo>
                  <a:pt x="25283" y="139356"/>
                </a:lnTo>
                <a:lnTo>
                  <a:pt x="14501" y="164857"/>
                </a:lnTo>
                <a:lnTo>
                  <a:pt x="6569" y="191715"/>
                </a:lnTo>
                <a:lnTo>
                  <a:pt x="1673" y="219741"/>
                </a:lnTo>
                <a:lnTo>
                  <a:pt x="0" y="248751"/>
                </a:lnTo>
                <a:lnTo>
                  <a:pt x="1673" y="277761"/>
                </a:lnTo>
                <a:lnTo>
                  <a:pt x="6569" y="305788"/>
                </a:lnTo>
                <a:lnTo>
                  <a:pt x="14501" y="332645"/>
                </a:lnTo>
                <a:lnTo>
                  <a:pt x="25283" y="358146"/>
                </a:lnTo>
                <a:lnTo>
                  <a:pt x="38727" y="382104"/>
                </a:lnTo>
                <a:lnTo>
                  <a:pt x="54647" y="404333"/>
                </a:lnTo>
                <a:lnTo>
                  <a:pt x="72857" y="424645"/>
                </a:lnTo>
                <a:lnTo>
                  <a:pt x="93170" y="442855"/>
                </a:lnTo>
                <a:lnTo>
                  <a:pt x="115399" y="458775"/>
                </a:lnTo>
                <a:lnTo>
                  <a:pt x="139357" y="472220"/>
                </a:lnTo>
                <a:lnTo>
                  <a:pt x="164858" y="483001"/>
                </a:lnTo>
                <a:lnTo>
                  <a:pt x="191717" y="490933"/>
                </a:lnTo>
                <a:lnTo>
                  <a:pt x="219744" y="495829"/>
                </a:lnTo>
                <a:lnTo>
                  <a:pt x="248755" y="497503"/>
                </a:lnTo>
                <a:lnTo>
                  <a:pt x="277764" y="495829"/>
                </a:lnTo>
                <a:lnTo>
                  <a:pt x="305791" y="490933"/>
                </a:lnTo>
                <a:lnTo>
                  <a:pt x="332648" y="483001"/>
                </a:lnTo>
                <a:lnTo>
                  <a:pt x="358148" y="472220"/>
                </a:lnTo>
                <a:lnTo>
                  <a:pt x="382106" y="458775"/>
                </a:lnTo>
                <a:lnTo>
                  <a:pt x="404334" y="442855"/>
                </a:lnTo>
                <a:lnTo>
                  <a:pt x="424646" y="424645"/>
                </a:lnTo>
                <a:lnTo>
                  <a:pt x="442856" y="404333"/>
                </a:lnTo>
                <a:lnTo>
                  <a:pt x="458776" y="382104"/>
                </a:lnTo>
                <a:lnTo>
                  <a:pt x="472220" y="358146"/>
                </a:lnTo>
                <a:lnTo>
                  <a:pt x="483002" y="332645"/>
                </a:lnTo>
                <a:lnTo>
                  <a:pt x="490934" y="305788"/>
                </a:lnTo>
                <a:lnTo>
                  <a:pt x="495829" y="277761"/>
                </a:lnTo>
                <a:lnTo>
                  <a:pt x="497503" y="248751"/>
                </a:lnTo>
                <a:lnTo>
                  <a:pt x="495829" y="219741"/>
                </a:lnTo>
                <a:lnTo>
                  <a:pt x="490934" y="191715"/>
                </a:lnTo>
                <a:lnTo>
                  <a:pt x="483002" y="164857"/>
                </a:lnTo>
                <a:lnTo>
                  <a:pt x="472220" y="139356"/>
                </a:lnTo>
                <a:lnTo>
                  <a:pt x="458776" y="115398"/>
                </a:lnTo>
                <a:lnTo>
                  <a:pt x="442856" y="93170"/>
                </a:lnTo>
                <a:lnTo>
                  <a:pt x="424646" y="72858"/>
                </a:lnTo>
                <a:lnTo>
                  <a:pt x="404334" y="54647"/>
                </a:lnTo>
                <a:lnTo>
                  <a:pt x="382106" y="38727"/>
                </a:lnTo>
                <a:lnTo>
                  <a:pt x="358148" y="25283"/>
                </a:lnTo>
                <a:lnTo>
                  <a:pt x="332648" y="14501"/>
                </a:lnTo>
                <a:lnTo>
                  <a:pt x="305791" y="6569"/>
                </a:lnTo>
                <a:lnTo>
                  <a:pt x="277764" y="1673"/>
                </a:lnTo>
                <a:lnTo>
                  <a:pt x="248755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9" name="Text 7"/>
          <p:cNvSpPr/>
          <p:nvPr/>
        </p:nvSpPr>
        <p:spPr>
          <a:xfrm>
            <a:off x="5602783" y="5865660"/>
            <a:ext cx="497503" cy="497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515059" y="5739849"/>
            <a:ext cx="357340" cy="239510"/>
          </a:xfrm>
          <a:custGeom>
            <a:avLst/>
            <a:gdLst/>
            <a:ahLst/>
            <a:cxnLst/>
            <a:rect l="l" t="t" r="r" b="b"/>
            <a:pathLst>
              <a:path w="357340" h="239510">
                <a:moveTo>
                  <a:pt x="123213" y="0"/>
                </a:moveTo>
                <a:lnTo>
                  <a:pt x="0" y="123211"/>
                </a:lnTo>
                <a:lnTo>
                  <a:pt x="123562" y="239510"/>
                </a:lnTo>
                <a:lnTo>
                  <a:pt x="145997" y="215678"/>
                </a:lnTo>
                <a:lnTo>
                  <a:pt x="61286" y="135945"/>
                </a:lnTo>
                <a:lnTo>
                  <a:pt x="357340" y="135945"/>
                </a:lnTo>
                <a:lnTo>
                  <a:pt x="357340" y="103216"/>
                </a:lnTo>
                <a:lnTo>
                  <a:pt x="66280" y="103216"/>
                </a:lnTo>
                <a:lnTo>
                  <a:pt x="146352" y="23140"/>
                </a:lnTo>
                <a:lnTo>
                  <a:pt x="123213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1" name="Text 9"/>
          <p:cNvSpPr/>
          <p:nvPr/>
        </p:nvSpPr>
        <p:spPr>
          <a:xfrm>
            <a:off x="5515059" y="5739849"/>
            <a:ext cx="357340" cy="239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8-27-19:58:42-d2nf5sh8bjvh7rlivv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1" y="1143555"/>
            <a:ext cx="3493734" cy="2368383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609341" y="1143555"/>
            <a:ext cx="3492536" cy="2368532"/>
          </a:xfrm>
          <a:custGeom>
            <a:avLst/>
            <a:gdLst/>
            <a:ahLst/>
            <a:cxnLst/>
            <a:rect l="l" t="t" r="r" b="b"/>
            <a:pathLst>
              <a:path w="3492536" h="2368532">
                <a:moveTo>
                  <a:pt x="3492536" y="0"/>
                </a:moveTo>
                <a:lnTo>
                  <a:pt x="0" y="0"/>
                </a:lnTo>
                <a:lnTo>
                  <a:pt x="0" y="2368532"/>
                </a:lnTo>
                <a:lnTo>
                  <a:pt x="3492536" y="2368532"/>
                </a:lnTo>
                <a:lnTo>
                  <a:pt x="3492536" y="0"/>
                </a:lnTo>
                <a:close/>
              </a:path>
            </a:pathLst>
          </a:custGeom>
          <a:solidFill>
            <a:srgbClr val="EEEEEE">
              <a:alpha val="67059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09341" y="1143555"/>
            <a:ext cx="3492536" cy="2368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1" descr="https://kimi-img.moonshot.cn/pub/slides/slides_tmpl/image/25-08-27-19:58:42-d2nf5sh8bjvh7rlivvc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345" y="5544185"/>
            <a:ext cx="565150" cy="473710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08-27-19:58:42-d2nf5sh8bjvh7rlivvb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0" y="4688840"/>
            <a:ext cx="553085" cy="467360"/>
          </a:xfrm>
          <a:prstGeom prst="rect">
            <a:avLst/>
          </a:prstGeom>
        </p:spPr>
      </p:pic>
      <p:pic>
        <p:nvPicPr>
          <p:cNvPr id="17" name="Image 3" descr="https://kimi-img.moonshot.cn/pub/slides/slides_tmpl/image/25-08-27-19:58:42-d2nf5sh8bjvh7rlivv9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0725" y="3810000"/>
            <a:ext cx="575945" cy="467995"/>
          </a:xfrm>
          <a:prstGeom prst="rect">
            <a:avLst/>
          </a:prstGeom>
        </p:spPr>
      </p:pic>
      <p:pic>
        <p:nvPicPr>
          <p:cNvPr id="18" name="Image 4" descr="https://kimi-img.moonshot.cn/pub/slides/slides_tmpl/image/25-08-27-19:58:42-d2nf5sh8bjvh7rlivv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2790" y="2924810"/>
            <a:ext cx="558800" cy="473075"/>
          </a:xfrm>
          <a:prstGeom prst="rect">
            <a:avLst/>
          </a:prstGeom>
        </p:spPr>
      </p:pic>
      <p:pic>
        <p:nvPicPr>
          <p:cNvPr id="19" name="Image 5" descr="https://kimi-img.moonshot.cn/pub/slides/slides_tmpl/image/25-08-27-19:58:41-d2nf5s98bjvh7rlivv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0410" y="2060575"/>
            <a:ext cx="547370" cy="467995"/>
          </a:xfrm>
          <a:prstGeom prst="rect">
            <a:avLst/>
          </a:prstGeom>
        </p:spPr>
      </p:pic>
      <p:pic>
        <p:nvPicPr>
          <p:cNvPr id="20" name="Image 6" descr="https://kimi-img.moonshot.cn/pub/slides/slides_tmpl/image/25-08-27-19:58:41-d2nf5s98bjvh7rlivv5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6600" y="1231265"/>
            <a:ext cx="464185" cy="488315"/>
          </a:xfrm>
          <a:prstGeom prst="rect">
            <a:avLst/>
          </a:prstGeom>
        </p:spPr>
      </p:pic>
      <p:pic>
        <p:nvPicPr>
          <p:cNvPr id="21" name="Image 7" descr="https://kimi-img.moonshot.cn/pub/slides/slides_tmpl/image/25-08-27-19:58:41-d2nf5s98bjvh7rlivv60.png"/>
          <p:cNvPicPr>
            <a:picLocks noChangeAspect="1"/>
          </p:cNvPicPr>
          <p:nvPr/>
        </p:nvPicPr>
        <p:blipFill>
          <a:blip r:embed="rId10"/>
          <a:srcRect b="53713"/>
          <a:stretch/>
        </p:blipFill>
        <p:spPr>
          <a:xfrm>
            <a:off x="543560" y="5257800"/>
            <a:ext cx="4305300" cy="858520"/>
          </a:xfrm>
          <a:prstGeom prst="rect">
            <a:avLst/>
          </a:prstGeom>
        </p:spPr>
      </p:pic>
      <p:sp>
        <p:nvSpPr>
          <p:cNvPr id="22" name="Shape 12"/>
          <p:cNvSpPr/>
          <p:nvPr/>
        </p:nvSpPr>
        <p:spPr>
          <a:xfrm>
            <a:off x="6400800" y="1873250"/>
            <a:ext cx="5080000" cy="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3" name="Shape 13"/>
          <p:cNvSpPr/>
          <p:nvPr/>
        </p:nvSpPr>
        <p:spPr>
          <a:xfrm>
            <a:off x="6400800" y="2743200"/>
            <a:ext cx="5080000" cy="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4" name="Shape 14"/>
          <p:cNvSpPr/>
          <p:nvPr/>
        </p:nvSpPr>
        <p:spPr>
          <a:xfrm>
            <a:off x="6400800" y="3581400"/>
            <a:ext cx="5080000" cy="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5" name="Shape 15"/>
          <p:cNvSpPr/>
          <p:nvPr/>
        </p:nvSpPr>
        <p:spPr>
          <a:xfrm>
            <a:off x="6400800" y="4471035"/>
            <a:ext cx="5080000" cy="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6" name="Shape 16"/>
          <p:cNvSpPr/>
          <p:nvPr/>
        </p:nvSpPr>
        <p:spPr>
          <a:xfrm>
            <a:off x="6400800" y="5364480"/>
            <a:ext cx="5080000" cy="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7" name="Shape 17"/>
          <p:cNvSpPr/>
          <p:nvPr/>
        </p:nvSpPr>
        <p:spPr>
          <a:xfrm>
            <a:off x="6400800" y="6139180"/>
            <a:ext cx="5080000" cy="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8" name="Text 18"/>
          <p:cNvSpPr/>
          <p:nvPr/>
        </p:nvSpPr>
        <p:spPr>
          <a:xfrm>
            <a:off x="6337956" y="1336413"/>
            <a:ext cx="43973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Edge</a:t>
            </a:r>
            <a:endParaRPr lang="en-US" sz="1600" dirty="0"/>
          </a:p>
        </p:txBody>
      </p:sp>
      <p:sp>
        <p:nvSpPr>
          <p:cNvPr id="29" name="Text 19"/>
          <p:cNvSpPr/>
          <p:nvPr/>
        </p:nvSpPr>
        <p:spPr>
          <a:xfrm>
            <a:off x="6337955" y="2170590"/>
            <a:ext cx="43973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Intel</a:t>
            </a: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6337956" y="3004767"/>
            <a:ext cx="43973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Engine</a:t>
            </a:r>
            <a:endParaRPr lang="en-US" sz="1600" dirty="0"/>
          </a:p>
        </p:txBody>
      </p:sp>
      <p:sp>
        <p:nvSpPr>
          <p:cNvPr id="31" name="Text 21"/>
          <p:cNvSpPr/>
          <p:nvPr/>
        </p:nvSpPr>
        <p:spPr>
          <a:xfrm>
            <a:off x="6337955" y="3838944"/>
            <a:ext cx="43973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Love</a:t>
            </a:r>
            <a:endParaRPr lang="en-US" sz="1600" dirty="0"/>
          </a:p>
        </p:txBody>
      </p:sp>
      <p:sp>
        <p:nvSpPr>
          <p:cNvPr id="32" name="Text 22"/>
          <p:cNvSpPr/>
          <p:nvPr/>
        </p:nvSpPr>
        <p:spPr>
          <a:xfrm>
            <a:off x="6337956" y="4673121"/>
            <a:ext cx="43973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Finance Ops</a:t>
            </a:r>
            <a:endParaRPr lang="en-US" sz="1600" dirty="0"/>
          </a:p>
        </p:txBody>
      </p:sp>
      <p:sp>
        <p:nvSpPr>
          <p:cNvPr id="33" name="Text 23"/>
          <p:cNvSpPr/>
          <p:nvPr/>
        </p:nvSpPr>
        <p:spPr>
          <a:xfrm>
            <a:off x="6337955" y="5507299"/>
            <a:ext cx="439735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 Sprint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01694" y="6184476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231375" y="140996"/>
                </a:lnTo>
                <a:lnTo>
                  <a:pt x="0" y="140996"/>
                </a:lnTo>
                <a:lnTo>
                  <a:pt x="0" y="494808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1201694" y="6184476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635266" y="6184476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231375" y="140996"/>
                </a:lnTo>
                <a:lnTo>
                  <a:pt x="0" y="140996"/>
                </a:lnTo>
                <a:lnTo>
                  <a:pt x="0" y="494808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635266" y="6184476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8" y="2273141"/>
            <a:ext cx="6876868" cy="4584578"/>
          </a:xfrm>
          <a:custGeom>
            <a:avLst/>
            <a:gdLst/>
            <a:ahLst/>
            <a:cxnLst/>
            <a:rect l="l" t="t" r="r" b="b"/>
            <a:pathLst>
              <a:path w="6876868" h="4584578">
                <a:moveTo>
                  <a:pt x="6177853" y="0"/>
                </a:moveTo>
                <a:lnTo>
                  <a:pt x="0" y="0"/>
                </a:lnTo>
                <a:lnTo>
                  <a:pt x="0" y="4584578"/>
                </a:lnTo>
                <a:lnTo>
                  <a:pt x="6876868" y="4584578"/>
                </a:lnTo>
                <a:lnTo>
                  <a:pt x="6876868" y="699014"/>
                </a:lnTo>
                <a:lnTo>
                  <a:pt x="6876255" y="669466"/>
                </a:lnTo>
                <a:lnTo>
                  <a:pt x="6874431" y="640230"/>
                </a:lnTo>
                <a:lnTo>
                  <a:pt x="6871422" y="611332"/>
                </a:lnTo>
                <a:lnTo>
                  <a:pt x="6867251" y="582794"/>
                </a:lnTo>
                <a:lnTo>
                  <a:pt x="6861942" y="554641"/>
                </a:lnTo>
                <a:lnTo>
                  <a:pt x="6855520" y="526898"/>
                </a:lnTo>
                <a:lnTo>
                  <a:pt x="6848009" y="499589"/>
                </a:lnTo>
                <a:lnTo>
                  <a:pt x="6839433" y="472739"/>
                </a:lnTo>
                <a:lnTo>
                  <a:pt x="6829817" y="446371"/>
                </a:lnTo>
                <a:lnTo>
                  <a:pt x="6819185" y="420509"/>
                </a:lnTo>
                <a:lnTo>
                  <a:pt x="6807560" y="395178"/>
                </a:lnTo>
                <a:lnTo>
                  <a:pt x="6794968" y="370403"/>
                </a:lnTo>
                <a:lnTo>
                  <a:pt x="6781433" y="346208"/>
                </a:lnTo>
                <a:lnTo>
                  <a:pt x="6766978" y="322616"/>
                </a:lnTo>
                <a:lnTo>
                  <a:pt x="6751629" y="299652"/>
                </a:lnTo>
                <a:lnTo>
                  <a:pt x="6735409" y="277340"/>
                </a:lnTo>
                <a:lnTo>
                  <a:pt x="6718342" y="255704"/>
                </a:lnTo>
                <a:lnTo>
                  <a:pt x="6700453" y="234770"/>
                </a:lnTo>
                <a:lnTo>
                  <a:pt x="6681767" y="214561"/>
                </a:lnTo>
                <a:lnTo>
                  <a:pt x="6662307" y="195101"/>
                </a:lnTo>
                <a:lnTo>
                  <a:pt x="6642098" y="176415"/>
                </a:lnTo>
                <a:lnTo>
                  <a:pt x="6621163" y="158526"/>
                </a:lnTo>
                <a:lnTo>
                  <a:pt x="6599528" y="141460"/>
                </a:lnTo>
                <a:lnTo>
                  <a:pt x="6577216" y="125239"/>
                </a:lnTo>
                <a:lnTo>
                  <a:pt x="6554252" y="109890"/>
                </a:lnTo>
                <a:lnTo>
                  <a:pt x="6530660" y="95435"/>
                </a:lnTo>
                <a:lnTo>
                  <a:pt x="6506465" y="81900"/>
                </a:lnTo>
                <a:lnTo>
                  <a:pt x="6481689" y="69308"/>
                </a:lnTo>
                <a:lnTo>
                  <a:pt x="6456359" y="57683"/>
                </a:lnTo>
                <a:lnTo>
                  <a:pt x="6430497" y="47051"/>
                </a:lnTo>
                <a:lnTo>
                  <a:pt x="6404129" y="37435"/>
                </a:lnTo>
                <a:lnTo>
                  <a:pt x="6377279" y="28859"/>
                </a:lnTo>
                <a:lnTo>
                  <a:pt x="6349970" y="21348"/>
                </a:lnTo>
                <a:lnTo>
                  <a:pt x="6322227" y="14926"/>
                </a:lnTo>
                <a:lnTo>
                  <a:pt x="6294074" y="9617"/>
                </a:lnTo>
                <a:lnTo>
                  <a:pt x="6265536" y="5446"/>
                </a:lnTo>
                <a:lnTo>
                  <a:pt x="6236638" y="2437"/>
                </a:lnTo>
                <a:lnTo>
                  <a:pt x="6207402" y="613"/>
                </a:lnTo>
                <a:lnTo>
                  <a:pt x="6177853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428" y="2273141"/>
            <a:ext cx="6876868" cy="458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54231" y="6145634"/>
            <a:ext cx="539860" cy="539860"/>
          </a:xfrm>
          <a:custGeom>
            <a:avLst/>
            <a:gdLst/>
            <a:ahLst/>
            <a:cxnLst/>
            <a:rect l="l" t="t" r="r" b="b"/>
            <a:pathLst>
              <a:path w="539860" h="539860">
                <a:moveTo>
                  <a:pt x="262747" y="0"/>
                </a:moveTo>
                <a:lnTo>
                  <a:pt x="235198" y="2147"/>
                </a:lnTo>
                <a:lnTo>
                  <a:pt x="207984" y="7089"/>
                </a:lnTo>
                <a:lnTo>
                  <a:pt x="181336" y="14807"/>
                </a:lnTo>
                <a:lnTo>
                  <a:pt x="155488" y="25283"/>
                </a:lnTo>
                <a:lnTo>
                  <a:pt x="130671" y="38500"/>
                </a:lnTo>
                <a:lnTo>
                  <a:pt x="107117" y="54439"/>
                </a:lnTo>
                <a:lnTo>
                  <a:pt x="85060" y="73082"/>
                </a:lnTo>
                <a:lnTo>
                  <a:pt x="64730" y="94411"/>
                </a:lnTo>
                <a:lnTo>
                  <a:pt x="46810" y="117799"/>
                </a:lnTo>
                <a:lnTo>
                  <a:pt x="31810" y="142479"/>
                </a:lnTo>
                <a:lnTo>
                  <a:pt x="19714" y="168217"/>
                </a:lnTo>
                <a:lnTo>
                  <a:pt x="10503" y="194782"/>
                </a:lnTo>
                <a:lnTo>
                  <a:pt x="4159" y="221942"/>
                </a:lnTo>
                <a:lnTo>
                  <a:pt x="664" y="249463"/>
                </a:lnTo>
                <a:lnTo>
                  <a:pt x="0" y="277114"/>
                </a:lnTo>
                <a:lnTo>
                  <a:pt x="2148" y="304663"/>
                </a:lnTo>
                <a:lnTo>
                  <a:pt x="7090" y="331877"/>
                </a:lnTo>
                <a:lnTo>
                  <a:pt x="14809" y="358524"/>
                </a:lnTo>
                <a:lnTo>
                  <a:pt x="25286" y="384372"/>
                </a:lnTo>
                <a:lnTo>
                  <a:pt x="38503" y="409189"/>
                </a:lnTo>
                <a:lnTo>
                  <a:pt x="54442" y="432741"/>
                </a:lnTo>
                <a:lnTo>
                  <a:pt x="73085" y="454798"/>
                </a:lnTo>
                <a:lnTo>
                  <a:pt x="94413" y="475127"/>
                </a:lnTo>
                <a:lnTo>
                  <a:pt x="117802" y="493047"/>
                </a:lnTo>
                <a:lnTo>
                  <a:pt x="142481" y="508046"/>
                </a:lnTo>
                <a:lnTo>
                  <a:pt x="168220" y="520143"/>
                </a:lnTo>
                <a:lnTo>
                  <a:pt x="194784" y="529355"/>
                </a:lnTo>
                <a:lnTo>
                  <a:pt x="221944" y="535699"/>
                </a:lnTo>
                <a:lnTo>
                  <a:pt x="249465" y="539195"/>
                </a:lnTo>
                <a:lnTo>
                  <a:pt x="277115" y="539860"/>
                </a:lnTo>
                <a:lnTo>
                  <a:pt x="304664" y="537713"/>
                </a:lnTo>
                <a:lnTo>
                  <a:pt x="331878" y="532771"/>
                </a:lnTo>
                <a:lnTo>
                  <a:pt x="358525" y="525053"/>
                </a:lnTo>
                <a:lnTo>
                  <a:pt x="384373" y="514576"/>
                </a:lnTo>
                <a:lnTo>
                  <a:pt x="409189" y="501360"/>
                </a:lnTo>
                <a:lnTo>
                  <a:pt x="432741" y="485421"/>
                </a:lnTo>
                <a:lnTo>
                  <a:pt x="454798" y="466778"/>
                </a:lnTo>
                <a:lnTo>
                  <a:pt x="475127" y="445449"/>
                </a:lnTo>
                <a:lnTo>
                  <a:pt x="493047" y="422061"/>
                </a:lnTo>
                <a:lnTo>
                  <a:pt x="508047" y="397381"/>
                </a:lnTo>
                <a:lnTo>
                  <a:pt x="520143" y="371643"/>
                </a:lnTo>
                <a:lnTo>
                  <a:pt x="529354" y="345078"/>
                </a:lnTo>
                <a:lnTo>
                  <a:pt x="535699" y="317918"/>
                </a:lnTo>
                <a:lnTo>
                  <a:pt x="539195" y="290397"/>
                </a:lnTo>
                <a:lnTo>
                  <a:pt x="539860" y="262746"/>
                </a:lnTo>
                <a:lnTo>
                  <a:pt x="537713" y="235197"/>
                </a:lnTo>
                <a:lnTo>
                  <a:pt x="532771" y="207983"/>
                </a:lnTo>
                <a:lnTo>
                  <a:pt x="525053" y="181336"/>
                </a:lnTo>
                <a:lnTo>
                  <a:pt x="514576" y="155488"/>
                </a:lnTo>
                <a:lnTo>
                  <a:pt x="501360" y="130671"/>
                </a:lnTo>
                <a:lnTo>
                  <a:pt x="485421" y="107119"/>
                </a:lnTo>
                <a:lnTo>
                  <a:pt x="466779" y="85062"/>
                </a:lnTo>
                <a:lnTo>
                  <a:pt x="445450" y="64733"/>
                </a:lnTo>
                <a:lnTo>
                  <a:pt x="422062" y="46813"/>
                </a:lnTo>
                <a:lnTo>
                  <a:pt x="397382" y="31813"/>
                </a:lnTo>
                <a:lnTo>
                  <a:pt x="371644" y="19717"/>
                </a:lnTo>
                <a:lnTo>
                  <a:pt x="345079" y="10505"/>
                </a:lnTo>
                <a:lnTo>
                  <a:pt x="317919" y="4161"/>
                </a:lnTo>
                <a:lnTo>
                  <a:pt x="290398" y="665"/>
                </a:lnTo>
                <a:lnTo>
                  <a:pt x="262747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9" name="Text 7"/>
          <p:cNvSpPr/>
          <p:nvPr/>
        </p:nvSpPr>
        <p:spPr>
          <a:xfrm>
            <a:off x="6054231" y="6145634"/>
            <a:ext cx="539860" cy="539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54999" y="6269239"/>
            <a:ext cx="334236" cy="299965"/>
          </a:xfrm>
          <a:custGeom>
            <a:avLst/>
            <a:gdLst/>
            <a:ahLst/>
            <a:cxnLst/>
            <a:rect l="l" t="t" r="r" b="b"/>
            <a:pathLst>
              <a:path w="334236" h="299965">
                <a:moveTo>
                  <a:pt x="204053" y="0"/>
                </a:moveTo>
                <a:lnTo>
                  <a:pt x="0" y="15897"/>
                </a:lnTo>
                <a:lnTo>
                  <a:pt x="21503" y="213950"/>
                </a:lnTo>
                <a:lnTo>
                  <a:pt x="59725" y="209809"/>
                </a:lnTo>
                <a:lnTo>
                  <a:pt x="44983" y="74030"/>
                </a:lnTo>
                <a:lnTo>
                  <a:pt x="309244" y="299965"/>
                </a:lnTo>
                <a:lnTo>
                  <a:pt x="334236" y="270762"/>
                </a:lnTo>
                <a:lnTo>
                  <a:pt x="74429" y="48644"/>
                </a:lnTo>
                <a:lnTo>
                  <a:pt x="207039" y="38311"/>
                </a:lnTo>
                <a:lnTo>
                  <a:pt x="204053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1" name="Text 9"/>
          <p:cNvSpPr/>
          <p:nvPr/>
        </p:nvSpPr>
        <p:spPr>
          <a:xfrm>
            <a:off x="6154999" y="6269239"/>
            <a:ext cx="334236" cy="299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34055" y="0"/>
            <a:ext cx="6883029" cy="4584578"/>
          </a:xfrm>
          <a:custGeom>
            <a:avLst/>
            <a:gdLst/>
            <a:ahLst/>
            <a:cxnLst/>
            <a:rect l="l" t="t" r="r" b="b"/>
            <a:pathLst>
              <a:path w="6883029" h="4584578">
                <a:moveTo>
                  <a:pt x="6883029" y="0"/>
                </a:moveTo>
                <a:lnTo>
                  <a:pt x="698995" y="0"/>
                </a:lnTo>
                <a:lnTo>
                  <a:pt x="669448" y="613"/>
                </a:lnTo>
                <a:lnTo>
                  <a:pt x="640213" y="2437"/>
                </a:lnTo>
                <a:lnTo>
                  <a:pt x="611315" y="5446"/>
                </a:lnTo>
                <a:lnTo>
                  <a:pt x="582778" y="9617"/>
                </a:lnTo>
                <a:lnTo>
                  <a:pt x="554626" y="14926"/>
                </a:lnTo>
                <a:lnTo>
                  <a:pt x="526884" y="21348"/>
                </a:lnTo>
                <a:lnTo>
                  <a:pt x="499576" y="28859"/>
                </a:lnTo>
                <a:lnTo>
                  <a:pt x="472726" y="37435"/>
                </a:lnTo>
                <a:lnTo>
                  <a:pt x="446358" y="47051"/>
                </a:lnTo>
                <a:lnTo>
                  <a:pt x="420497" y="57683"/>
                </a:lnTo>
                <a:lnTo>
                  <a:pt x="395168" y="69308"/>
                </a:lnTo>
                <a:lnTo>
                  <a:pt x="370393" y="81900"/>
                </a:lnTo>
                <a:lnTo>
                  <a:pt x="346198" y="95435"/>
                </a:lnTo>
                <a:lnTo>
                  <a:pt x="322607" y="109890"/>
                </a:lnTo>
                <a:lnTo>
                  <a:pt x="299643" y="125239"/>
                </a:lnTo>
                <a:lnTo>
                  <a:pt x="277332" y="141460"/>
                </a:lnTo>
                <a:lnTo>
                  <a:pt x="255697" y="158526"/>
                </a:lnTo>
                <a:lnTo>
                  <a:pt x="234764" y="176415"/>
                </a:lnTo>
                <a:lnTo>
                  <a:pt x="214555" y="195101"/>
                </a:lnTo>
                <a:lnTo>
                  <a:pt x="195096" y="214561"/>
                </a:lnTo>
                <a:lnTo>
                  <a:pt x="176410" y="234770"/>
                </a:lnTo>
                <a:lnTo>
                  <a:pt x="158522" y="255704"/>
                </a:lnTo>
                <a:lnTo>
                  <a:pt x="141456" y="277340"/>
                </a:lnTo>
                <a:lnTo>
                  <a:pt x="125236" y="299652"/>
                </a:lnTo>
                <a:lnTo>
                  <a:pt x="109887" y="322616"/>
                </a:lnTo>
                <a:lnTo>
                  <a:pt x="95433" y="346208"/>
                </a:lnTo>
                <a:lnTo>
                  <a:pt x="81898" y="370403"/>
                </a:lnTo>
                <a:lnTo>
                  <a:pt x="69306" y="395178"/>
                </a:lnTo>
                <a:lnTo>
                  <a:pt x="57682" y="420509"/>
                </a:lnTo>
                <a:lnTo>
                  <a:pt x="47050" y="446371"/>
                </a:lnTo>
                <a:lnTo>
                  <a:pt x="37434" y="472739"/>
                </a:lnTo>
                <a:lnTo>
                  <a:pt x="28858" y="499589"/>
                </a:lnTo>
                <a:lnTo>
                  <a:pt x="21347" y="526898"/>
                </a:lnTo>
                <a:lnTo>
                  <a:pt x="14926" y="554641"/>
                </a:lnTo>
                <a:lnTo>
                  <a:pt x="9617" y="582794"/>
                </a:lnTo>
                <a:lnTo>
                  <a:pt x="5446" y="611332"/>
                </a:lnTo>
                <a:lnTo>
                  <a:pt x="2437" y="640230"/>
                </a:lnTo>
                <a:lnTo>
                  <a:pt x="613" y="669466"/>
                </a:lnTo>
                <a:lnTo>
                  <a:pt x="0" y="699014"/>
                </a:lnTo>
                <a:lnTo>
                  <a:pt x="0" y="4584578"/>
                </a:lnTo>
                <a:lnTo>
                  <a:pt x="6883029" y="4584578"/>
                </a:lnTo>
                <a:lnTo>
                  <a:pt x="6883029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3" name="Text 11"/>
          <p:cNvSpPr/>
          <p:nvPr/>
        </p:nvSpPr>
        <p:spPr>
          <a:xfrm>
            <a:off x="5334055" y="0"/>
            <a:ext cx="6883029" cy="458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21820" y="349166"/>
            <a:ext cx="539475" cy="539475"/>
          </a:xfrm>
          <a:custGeom>
            <a:avLst/>
            <a:gdLst/>
            <a:ahLst/>
            <a:cxnLst/>
            <a:rect l="l" t="t" r="r" b="b"/>
            <a:pathLst>
              <a:path w="539475" h="539475">
                <a:moveTo>
                  <a:pt x="260308" y="0"/>
                </a:moveTo>
                <a:lnTo>
                  <a:pt x="232790" y="2376"/>
                </a:lnTo>
                <a:lnTo>
                  <a:pt x="205631" y="7542"/>
                </a:lnTo>
                <a:lnTo>
                  <a:pt x="179061" y="15479"/>
                </a:lnTo>
                <a:lnTo>
                  <a:pt x="153313" y="26166"/>
                </a:lnTo>
                <a:lnTo>
                  <a:pt x="128619" y="39584"/>
                </a:lnTo>
                <a:lnTo>
                  <a:pt x="105210" y="55711"/>
                </a:lnTo>
                <a:lnTo>
                  <a:pt x="83320" y="74529"/>
                </a:lnTo>
                <a:lnTo>
                  <a:pt x="63178" y="96017"/>
                </a:lnTo>
                <a:lnTo>
                  <a:pt x="45461" y="119544"/>
                </a:lnTo>
                <a:lnTo>
                  <a:pt x="30675" y="144337"/>
                </a:lnTo>
                <a:lnTo>
                  <a:pt x="18799" y="170163"/>
                </a:lnTo>
                <a:lnTo>
                  <a:pt x="9813" y="196792"/>
                </a:lnTo>
                <a:lnTo>
                  <a:pt x="3698" y="223990"/>
                </a:lnTo>
                <a:lnTo>
                  <a:pt x="434" y="251527"/>
                </a:lnTo>
                <a:lnTo>
                  <a:pt x="0" y="279170"/>
                </a:lnTo>
                <a:lnTo>
                  <a:pt x="2376" y="306687"/>
                </a:lnTo>
                <a:lnTo>
                  <a:pt x="7542" y="333846"/>
                </a:lnTo>
                <a:lnTo>
                  <a:pt x="15479" y="360416"/>
                </a:lnTo>
                <a:lnTo>
                  <a:pt x="26166" y="386163"/>
                </a:lnTo>
                <a:lnTo>
                  <a:pt x="39584" y="410857"/>
                </a:lnTo>
                <a:lnTo>
                  <a:pt x="55711" y="434265"/>
                </a:lnTo>
                <a:lnTo>
                  <a:pt x="74529" y="456156"/>
                </a:lnTo>
                <a:lnTo>
                  <a:pt x="96017" y="476297"/>
                </a:lnTo>
                <a:lnTo>
                  <a:pt x="119544" y="494014"/>
                </a:lnTo>
                <a:lnTo>
                  <a:pt x="144337" y="508801"/>
                </a:lnTo>
                <a:lnTo>
                  <a:pt x="170163" y="520676"/>
                </a:lnTo>
                <a:lnTo>
                  <a:pt x="196792" y="529662"/>
                </a:lnTo>
                <a:lnTo>
                  <a:pt x="223990" y="535776"/>
                </a:lnTo>
                <a:lnTo>
                  <a:pt x="251527" y="539041"/>
                </a:lnTo>
                <a:lnTo>
                  <a:pt x="279170" y="539475"/>
                </a:lnTo>
                <a:lnTo>
                  <a:pt x="306687" y="537099"/>
                </a:lnTo>
                <a:lnTo>
                  <a:pt x="333846" y="531933"/>
                </a:lnTo>
                <a:lnTo>
                  <a:pt x="360416" y="523996"/>
                </a:lnTo>
                <a:lnTo>
                  <a:pt x="386163" y="513309"/>
                </a:lnTo>
                <a:lnTo>
                  <a:pt x="410857" y="499892"/>
                </a:lnTo>
                <a:lnTo>
                  <a:pt x="434265" y="483764"/>
                </a:lnTo>
                <a:lnTo>
                  <a:pt x="456156" y="464946"/>
                </a:lnTo>
                <a:lnTo>
                  <a:pt x="476297" y="443458"/>
                </a:lnTo>
                <a:lnTo>
                  <a:pt x="494014" y="419933"/>
                </a:lnTo>
                <a:lnTo>
                  <a:pt x="508801" y="395141"/>
                </a:lnTo>
                <a:lnTo>
                  <a:pt x="520676" y="369315"/>
                </a:lnTo>
                <a:lnTo>
                  <a:pt x="529662" y="342686"/>
                </a:lnTo>
                <a:lnTo>
                  <a:pt x="535776" y="315488"/>
                </a:lnTo>
                <a:lnTo>
                  <a:pt x="539041" y="287951"/>
                </a:lnTo>
                <a:lnTo>
                  <a:pt x="539475" y="260308"/>
                </a:lnTo>
                <a:lnTo>
                  <a:pt x="537099" y="232790"/>
                </a:lnTo>
                <a:lnTo>
                  <a:pt x="531933" y="205631"/>
                </a:lnTo>
                <a:lnTo>
                  <a:pt x="523996" y="179061"/>
                </a:lnTo>
                <a:lnTo>
                  <a:pt x="513309" y="153313"/>
                </a:lnTo>
                <a:lnTo>
                  <a:pt x="499892" y="128619"/>
                </a:lnTo>
                <a:lnTo>
                  <a:pt x="483764" y="105210"/>
                </a:lnTo>
                <a:lnTo>
                  <a:pt x="464946" y="83320"/>
                </a:lnTo>
                <a:lnTo>
                  <a:pt x="443458" y="63178"/>
                </a:lnTo>
                <a:lnTo>
                  <a:pt x="419933" y="45461"/>
                </a:lnTo>
                <a:lnTo>
                  <a:pt x="395141" y="30675"/>
                </a:lnTo>
                <a:lnTo>
                  <a:pt x="369315" y="18799"/>
                </a:lnTo>
                <a:lnTo>
                  <a:pt x="342686" y="9813"/>
                </a:lnTo>
                <a:lnTo>
                  <a:pt x="315488" y="3698"/>
                </a:lnTo>
                <a:lnTo>
                  <a:pt x="287951" y="434"/>
                </a:lnTo>
                <a:lnTo>
                  <a:pt x="260308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5" name="Text 13"/>
          <p:cNvSpPr/>
          <p:nvPr/>
        </p:nvSpPr>
        <p:spPr>
          <a:xfrm>
            <a:off x="5721820" y="349166"/>
            <a:ext cx="539475" cy="53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25497" y="466312"/>
            <a:ext cx="336161" cy="299195"/>
          </a:xfrm>
          <a:custGeom>
            <a:avLst/>
            <a:gdLst/>
            <a:ahLst/>
            <a:cxnLst/>
            <a:rect l="l" t="t" r="r" b="b"/>
            <a:pathLst>
              <a:path w="336161" h="299195">
                <a:moveTo>
                  <a:pt x="24730" y="0"/>
                </a:moveTo>
                <a:lnTo>
                  <a:pt x="0" y="29419"/>
                </a:lnTo>
                <a:lnTo>
                  <a:pt x="261506" y="249456"/>
                </a:lnTo>
                <a:lnTo>
                  <a:pt x="129064" y="260900"/>
                </a:lnTo>
                <a:lnTo>
                  <a:pt x="132366" y="299195"/>
                </a:lnTo>
                <a:lnTo>
                  <a:pt x="336161" y="281594"/>
                </a:lnTo>
                <a:lnTo>
                  <a:pt x="313025" y="83643"/>
                </a:lnTo>
                <a:lnTo>
                  <a:pt x="274855" y="88104"/>
                </a:lnTo>
                <a:lnTo>
                  <a:pt x="290727" y="223812"/>
                </a:lnTo>
                <a:lnTo>
                  <a:pt x="2473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825497" y="466312"/>
            <a:ext cx="336161" cy="29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7708" y="377113"/>
            <a:ext cx="4902367" cy="14370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Prototype Ideation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6" y="3015627"/>
            <a:ext cx="55440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Design Mockups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57031" y="3768424"/>
            <a:ext cx="4407670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produce wireframes, user stories, and mockups from simple prompts, accelerating the product ideation process and enabling rapid prototyping.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714897" y="1049240"/>
            <a:ext cx="5544065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Suggests Product Improvements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090285" y="1732598"/>
            <a:ext cx="5544820" cy="16456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user feedback and competitor products to suggest improvements, helping entrepreneurs prioritize high-impact features and iterate quickly.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2958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09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62958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0651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15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20651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8681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18681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023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61023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91379" y="3088189"/>
            <a:ext cx="4760616" cy="36845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900" dirty="0">
                <a:solidFill>
                  <a:srgbClr val="D9D9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19:58:42-d2nf5sh8bjvh7rlivvdg.png"/>
          <p:cNvPicPr>
            <a:picLocks noChangeAspect="1"/>
          </p:cNvPicPr>
          <p:nvPr/>
        </p:nvPicPr>
        <p:blipFill>
          <a:blip r:embed="rId3"/>
          <a:srcRect b="26800"/>
          <a:stretch/>
        </p:blipFill>
        <p:spPr>
          <a:xfrm>
            <a:off x="610235" y="762000"/>
            <a:ext cx="5782310" cy="11430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10235" y="3505200"/>
            <a:ext cx="6704965" cy="1979930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 Speed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37546" y="260332"/>
            <a:ext cx="251447" cy="351179"/>
          </a:xfrm>
          <a:custGeom>
            <a:avLst/>
            <a:gdLst/>
            <a:ahLst/>
            <a:cxnLst/>
            <a:rect l="l" t="t" r="r" b="b"/>
            <a:pathLst>
              <a:path w="251447" h="351179">
                <a:moveTo>
                  <a:pt x="251447" y="0"/>
                </a:moveTo>
                <a:lnTo>
                  <a:pt x="0" y="0"/>
                </a:lnTo>
                <a:lnTo>
                  <a:pt x="0" y="251116"/>
                </a:lnTo>
                <a:lnTo>
                  <a:pt x="164403" y="251116"/>
                </a:lnTo>
                <a:lnTo>
                  <a:pt x="251447" y="351179"/>
                </a:lnTo>
                <a:lnTo>
                  <a:pt x="251447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1137546" y="260332"/>
            <a:ext cx="251447" cy="35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45242" y="260332"/>
            <a:ext cx="251447" cy="351179"/>
          </a:xfrm>
          <a:custGeom>
            <a:avLst/>
            <a:gdLst/>
            <a:ahLst/>
            <a:cxnLst/>
            <a:rect l="l" t="t" r="r" b="b"/>
            <a:pathLst>
              <a:path w="251447" h="351179">
                <a:moveTo>
                  <a:pt x="251447" y="0"/>
                </a:moveTo>
                <a:lnTo>
                  <a:pt x="0" y="0"/>
                </a:lnTo>
                <a:lnTo>
                  <a:pt x="0" y="251116"/>
                </a:lnTo>
                <a:lnTo>
                  <a:pt x="164403" y="251116"/>
                </a:lnTo>
                <a:lnTo>
                  <a:pt x="251447" y="351179"/>
                </a:lnTo>
                <a:lnTo>
                  <a:pt x="251447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445242" y="260332"/>
            <a:ext cx="251447" cy="35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320" y="380943"/>
            <a:ext cx="356570" cy="356570"/>
          </a:xfrm>
          <a:custGeom>
            <a:avLst/>
            <a:gdLst/>
            <a:ahLst/>
            <a:cxnLst/>
            <a:rect l="l" t="t" r="r" b="b"/>
            <a:pathLst>
              <a:path w="356570" h="356570">
                <a:moveTo>
                  <a:pt x="178285" y="0"/>
                </a:moveTo>
                <a:lnTo>
                  <a:pt x="149366" y="2333"/>
                </a:lnTo>
                <a:lnTo>
                  <a:pt x="121933" y="9089"/>
                </a:lnTo>
                <a:lnTo>
                  <a:pt x="96352" y="19899"/>
                </a:lnTo>
                <a:lnTo>
                  <a:pt x="72992" y="34398"/>
                </a:lnTo>
                <a:lnTo>
                  <a:pt x="52218" y="52218"/>
                </a:lnTo>
                <a:lnTo>
                  <a:pt x="34398" y="72992"/>
                </a:lnTo>
                <a:lnTo>
                  <a:pt x="19899" y="96352"/>
                </a:lnTo>
                <a:lnTo>
                  <a:pt x="9089" y="121933"/>
                </a:lnTo>
                <a:lnTo>
                  <a:pt x="2333" y="149366"/>
                </a:lnTo>
                <a:lnTo>
                  <a:pt x="0" y="178285"/>
                </a:lnTo>
                <a:lnTo>
                  <a:pt x="2333" y="207204"/>
                </a:lnTo>
                <a:lnTo>
                  <a:pt x="9089" y="234637"/>
                </a:lnTo>
                <a:lnTo>
                  <a:pt x="19899" y="260217"/>
                </a:lnTo>
                <a:lnTo>
                  <a:pt x="34398" y="283578"/>
                </a:lnTo>
                <a:lnTo>
                  <a:pt x="52218" y="304352"/>
                </a:lnTo>
                <a:lnTo>
                  <a:pt x="72992" y="322171"/>
                </a:lnTo>
                <a:lnTo>
                  <a:pt x="96352" y="336670"/>
                </a:lnTo>
                <a:lnTo>
                  <a:pt x="121933" y="347481"/>
                </a:lnTo>
                <a:lnTo>
                  <a:pt x="149366" y="354236"/>
                </a:lnTo>
                <a:lnTo>
                  <a:pt x="178285" y="356570"/>
                </a:lnTo>
                <a:lnTo>
                  <a:pt x="207204" y="354236"/>
                </a:lnTo>
                <a:lnTo>
                  <a:pt x="234637" y="347481"/>
                </a:lnTo>
                <a:lnTo>
                  <a:pt x="260217" y="336670"/>
                </a:lnTo>
                <a:lnTo>
                  <a:pt x="283578" y="322171"/>
                </a:lnTo>
                <a:lnTo>
                  <a:pt x="304352" y="304352"/>
                </a:lnTo>
                <a:lnTo>
                  <a:pt x="322171" y="283578"/>
                </a:lnTo>
                <a:lnTo>
                  <a:pt x="336670" y="260217"/>
                </a:lnTo>
                <a:lnTo>
                  <a:pt x="347481" y="234637"/>
                </a:lnTo>
                <a:lnTo>
                  <a:pt x="354236" y="207204"/>
                </a:lnTo>
                <a:lnTo>
                  <a:pt x="356570" y="178285"/>
                </a:lnTo>
                <a:lnTo>
                  <a:pt x="354236" y="149366"/>
                </a:lnTo>
                <a:lnTo>
                  <a:pt x="347481" y="121933"/>
                </a:lnTo>
                <a:lnTo>
                  <a:pt x="336670" y="96352"/>
                </a:lnTo>
                <a:lnTo>
                  <a:pt x="322171" y="72992"/>
                </a:lnTo>
                <a:lnTo>
                  <a:pt x="304352" y="52218"/>
                </a:lnTo>
                <a:lnTo>
                  <a:pt x="283578" y="34398"/>
                </a:lnTo>
                <a:lnTo>
                  <a:pt x="260217" y="19899"/>
                </a:lnTo>
                <a:lnTo>
                  <a:pt x="234637" y="9089"/>
                </a:lnTo>
                <a:lnTo>
                  <a:pt x="207204" y="2333"/>
                </a:lnTo>
                <a:lnTo>
                  <a:pt x="178285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7" name="Text 5"/>
          <p:cNvSpPr/>
          <p:nvPr/>
        </p:nvSpPr>
        <p:spPr>
          <a:xfrm>
            <a:off x="533320" y="380943"/>
            <a:ext cx="356570" cy="35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08-27-19:58:43-d2nf5sp8bjvh7rlivvk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70" y="5670152"/>
            <a:ext cx="3171856" cy="71750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8-27-19:58:43-d2nf5sp8bjvh7rlivvk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220" y="5658722"/>
            <a:ext cx="3428759" cy="7175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8:43-d2nf5sp8bjvh7rlivvl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161" y="5658722"/>
            <a:ext cx="3428759" cy="7175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557422" y="1098832"/>
            <a:ext cx="7077156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Scheduling Assistants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8-27-19:58:43-d2nf5sp8bjvh7rlivvl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715" y="5334000"/>
            <a:ext cx="267970" cy="262255"/>
          </a:xfrm>
          <a:prstGeom prst="rect">
            <a:avLst/>
          </a:prstGeom>
        </p:spPr>
      </p:pic>
      <p:pic>
        <p:nvPicPr>
          <p:cNvPr id="13" name="Image 4" descr="https://kimi-img.moonshot.cn/pub/slides/slides_tmpl/image/25-08-27-19:58:43-d2nf5sp8bjvh7rlivvl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2515" y="5322570"/>
            <a:ext cx="267970" cy="262255"/>
          </a:xfrm>
          <a:prstGeom prst="rect">
            <a:avLst/>
          </a:prstGeom>
        </p:spPr>
      </p:pic>
      <p:pic>
        <p:nvPicPr>
          <p:cNvPr id="14" name="Image 5" descr="https://kimi-img.moonshot.cn/pub/slides/slides_tmpl/image/25-08-27-19:58:43-d2nf5sp8bjvh7rlivvl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025" y="5322570"/>
            <a:ext cx="267970" cy="262255"/>
          </a:xfrm>
          <a:prstGeom prst="rect">
            <a:avLst/>
          </a:prstGeom>
        </p:spPr>
      </p:pic>
      <p:pic>
        <p:nvPicPr>
          <p:cNvPr id="15" name="Image 6" descr="https://kimi-img.moonshot.cn/pub/slides/slides_tmpl/image/25-08-27-19:58:42-d2nf5sh8bjvh7rlivvg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05" y="2174875"/>
            <a:ext cx="550545" cy="581660"/>
          </a:xfrm>
          <a:prstGeom prst="rect">
            <a:avLst/>
          </a:prstGeom>
        </p:spPr>
      </p:pic>
      <p:pic>
        <p:nvPicPr>
          <p:cNvPr id="16" name="Image 7" descr="https://kimi-img.moonshot.cn/pub/slides/slides_tmpl/image/25-08-27-19:58:43-d2nf5sp8bjvh7rlivvn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4690" y="2163445"/>
            <a:ext cx="690880" cy="581025"/>
          </a:xfrm>
          <a:prstGeom prst="rect">
            <a:avLst/>
          </a:prstGeom>
        </p:spPr>
      </p:pic>
      <p:pic>
        <p:nvPicPr>
          <p:cNvPr id="17" name="Image 8" descr="https://kimi-img.moonshot.cn/pub/slides/slides_tmpl/image/25-08-27-19:58:43-d2nf5sp8bjvh7rlivvj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2163445"/>
            <a:ext cx="676910" cy="581660"/>
          </a:xfrm>
          <a:prstGeom prst="rect">
            <a:avLst/>
          </a:prstGeom>
        </p:spPr>
      </p:pic>
      <p:pic>
        <p:nvPicPr>
          <p:cNvPr id="18" name="Image 9" descr="https://kimi-img.moonshot.cn/pub/slides/slides_tmpl/image/25-08-27-19:58:43-d2nf5sp8bjvh7rlivvm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2289810"/>
            <a:ext cx="152400" cy="4096385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8-27-19:58:43-d2nf5sp8bjvh7rlivvm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6690" y="2301240"/>
            <a:ext cx="152400" cy="4096385"/>
          </a:xfrm>
          <a:prstGeom prst="rect">
            <a:avLst/>
          </a:prstGeom>
        </p:spPr>
      </p:pic>
      <p:sp>
        <p:nvSpPr>
          <p:cNvPr id="20" name="Text 7"/>
          <p:cNvSpPr/>
          <p:nvPr/>
        </p:nvSpPr>
        <p:spPr>
          <a:xfrm>
            <a:off x="1312029" y="2204565"/>
            <a:ext cx="2034463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Proposes Meeting Times</a:t>
            </a:r>
            <a:endParaRPr lang="en-US" sz="1600" dirty="0"/>
          </a:p>
        </p:txBody>
      </p:sp>
      <p:sp>
        <p:nvSpPr>
          <p:cNvPr id="21" name="Text 8"/>
          <p:cNvSpPr/>
          <p:nvPr/>
        </p:nvSpPr>
        <p:spPr>
          <a:xfrm>
            <a:off x="591820" y="3075623"/>
            <a:ext cx="3267710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calendars propose optimal meeting times across time zones, buffer travel, and auto-block focus hours based on productivity patterns, ensuring efficient scheduling.</a:t>
            </a:r>
            <a:endParaRPr lang="en-US" sz="1600" dirty="0"/>
          </a:p>
        </p:txBody>
      </p:sp>
      <p:sp>
        <p:nvSpPr>
          <p:cNvPr id="22" name="Text 9"/>
          <p:cNvSpPr/>
          <p:nvPr/>
        </p:nvSpPr>
        <p:spPr>
          <a:xfrm>
            <a:off x="5228096" y="2172730"/>
            <a:ext cx="2034463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Prioritizes Tasks</a:t>
            </a:r>
            <a:endParaRPr lang="en-US" sz="1600" dirty="0"/>
          </a:p>
        </p:txBody>
      </p:sp>
      <p:sp>
        <p:nvSpPr>
          <p:cNvPr id="23" name="Text 10"/>
          <p:cNvSpPr/>
          <p:nvPr/>
        </p:nvSpPr>
        <p:spPr>
          <a:xfrm>
            <a:off x="4413250" y="3064193"/>
            <a:ext cx="3267710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highlight high-impact activities, helping entrepreneurs prioritize strategic goals and manage time effectively.</a:t>
            </a:r>
            <a:endParaRPr lang="en-US" sz="1600" dirty="0"/>
          </a:p>
        </p:txBody>
      </p:sp>
      <p:sp>
        <p:nvSpPr>
          <p:cNvPr id="24" name="Text 11"/>
          <p:cNvSpPr/>
          <p:nvPr/>
        </p:nvSpPr>
        <p:spPr>
          <a:xfrm>
            <a:off x="9078606" y="2172729"/>
            <a:ext cx="2034463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Ensures Follow-Ups</a:t>
            </a:r>
            <a:endParaRPr lang="en-US" sz="1600" dirty="0"/>
          </a:p>
        </p:txBody>
      </p:sp>
      <p:sp>
        <p:nvSpPr>
          <p:cNvPr id="25" name="Text 12"/>
          <p:cNvSpPr/>
          <p:nvPr/>
        </p:nvSpPr>
        <p:spPr>
          <a:xfrm>
            <a:off x="8278495" y="3064193"/>
            <a:ext cx="3267710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actionable reminders for follow-ups with leads and investors, ensuring critical tasks are completed on time and maintaining momentum.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12191144" h="6857615">
                <a:moveTo>
                  <a:pt x="12191144" y="0"/>
                </a:moveTo>
                <a:lnTo>
                  <a:pt x="0" y="0"/>
                </a:lnTo>
                <a:lnTo>
                  <a:pt x="0" y="6857615"/>
                </a:lnTo>
                <a:lnTo>
                  <a:pt x="12191144" y="6857615"/>
                </a:lnTo>
                <a:lnTo>
                  <a:pt x="1219114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428" y="0"/>
            <a:ext cx="12191144" cy="685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788321" y="5649002"/>
            <a:ext cx="419335" cy="586453"/>
          </a:xfrm>
          <a:custGeom>
            <a:avLst/>
            <a:gdLst/>
            <a:ahLst/>
            <a:cxnLst/>
            <a:rect l="l" t="t" r="r" b="b"/>
            <a:pathLst>
              <a:path w="419335" h="586453">
                <a:moveTo>
                  <a:pt x="419335" y="0"/>
                </a:moveTo>
                <a:lnTo>
                  <a:pt x="274173" y="167105"/>
                </a:lnTo>
                <a:lnTo>
                  <a:pt x="0" y="167105"/>
                </a:lnTo>
                <a:lnTo>
                  <a:pt x="0" y="586453"/>
                </a:lnTo>
                <a:lnTo>
                  <a:pt x="419335" y="586453"/>
                </a:lnTo>
                <a:lnTo>
                  <a:pt x="419335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0788321" y="5649002"/>
            <a:ext cx="419335" cy="586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302087" y="5649002"/>
            <a:ext cx="419335" cy="586453"/>
          </a:xfrm>
          <a:custGeom>
            <a:avLst/>
            <a:gdLst/>
            <a:ahLst/>
            <a:cxnLst/>
            <a:rect l="l" t="t" r="r" b="b"/>
            <a:pathLst>
              <a:path w="419335" h="586453">
                <a:moveTo>
                  <a:pt x="419335" y="0"/>
                </a:moveTo>
                <a:lnTo>
                  <a:pt x="274173" y="167105"/>
                </a:lnTo>
                <a:lnTo>
                  <a:pt x="0" y="167105"/>
                </a:lnTo>
                <a:lnTo>
                  <a:pt x="0" y="586453"/>
                </a:lnTo>
                <a:lnTo>
                  <a:pt x="419335" y="586453"/>
                </a:lnTo>
                <a:lnTo>
                  <a:pt x="419335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302087" y="5649002"/>
            <a:ext cx="419335" cy="586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49650" y="1621436"/>
            <a:ext cx="3519875" cy="4716271"/>
          </a:xfrm>
          <a:custGeom>
            <a:avLst/>
            <a:gdLst/>
            <a:ahLst/>
            <a:cxnLst/>
            <a:rect l="l" t="t" r="r" b="b"/>
            <a:pathLst>
              <a:path w="3519875" h="4716271">
                <a:moveTo>
                  <a:pt x="3417365" y="0"/>
                </a:moveTo>
                <a:lnTo>
                  <a:pt x="102510" y="0"/>
                </a:lnTo>
                <a:lnTo>
                  <a:pt x="75260" y="3662"/>
                </a:lnTo>
                <a:lnTo>
                  <a:pt x="50773" y="13995"/>
                </a:lnTo>
                <a:lnTo>
                  <a:pt x="30026" y="30024"/>
                </a:lnTo>
                <a:lnTo>
                  <a:pt x="13996" y="50770"/>
                </a:lnTo>
                <a:lnTo>
                  <a:pt x="3662" y="75257"/>
                </a:lnTo>
                <a:lnTo>
                  <a:pt x="0" y="102505"/>
                </a:lnTo>
                <a:lnTo>
                  <a:pt x="0" y="4613766"/>
                </a:lnTo>
                <a:lnTo>
                  <a:pt x="3662" y="4641017"/>
                </a:lnTo>
                <a:lnTo>
                  <a:pt x="13996" y="4665504"/>
                </a:lnTo>
                <a:lnTo>
                  <a:pt x="30026" y="4686249"/>
                </a:lnTo>
                <a:lnTo>
                  <a:pt x="50773" y="4702277"/>
                </a:lnTo>
                <a:lnTo>
                  <a:pt x="75260" y="4712610"/>
                </a:lnTo>
                <a:lnTo>
                  <a:pt x="102510" y="4716271"/>
                </a:lnTo>
                <a:lnTo>
                  <a:pt x="3417365" y="4716271"/>
                </a:lnTo>
                <a:lnTo>
                  <a:pt x="3444615" y="4712610"/>
                </a:lnTo>
                <a:lnTo>
                  <a:pt x="3469102" y="4702277"/>
                </a:lnTo>
                <a:lnTo>
                  <a:pt x="3489849" y="4686249"/>
                </a:lnTo>
                <a:lnTo>
                  <a:pt x="3505879" y="4665504"/>
                </a:lnTo>
                <a:lnTo>
                  <a:pt x="3516213" y="4641017"/>
                </a:lnTo>
                <a:lnTo>
                  <a:pt x="3519875" y="4613766"/>
                </a:lnTo>
                <a:lnTo>
                  <a:pt x="3519875" y="102505"/>
                </a:lnTo>
                <a:lnTo>
                  <a:pt x="3516213" y="75257"/>
                </a:lnTo>
                <a:lnTo>
                  <a:pt x="3505879" y="50770"/>
                </a:lnTo>
                <a:lnTo>
                  <a:pt x="3489849" y="30024"/>
                </a:lnTo>
                <a:lnTo>
                  <a:pt x="3469102" y="13995"/>
                </a:lnTo>
                <a:lnTo>
                  <a:pt x="3444615" y="3662"/>
                </a:lnTo>
                <a:lnTo>
                  <a:pt x="3417365" y="0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9" name="Text 7"/>
          <p:cNvSpPr/>
          <p:nvPr/>
        </p:nvSpPr>
        <p:spPr>
          <a:xfrm>
            <a:off x="349650" y="1621436"/>
            <a:ext cx="3519875" cy="4716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163850" y="585865"/>
            <a:ext cx="3519875" cy="4716271"/>
          </a:xfrm>
          <a:custGeom>
            <a:avLst/>
            <a:gdLst/>
            <a:ahLst/>
            <a:cxnLst/>
            <a:rect l="l" t="t" r="r" b="b"/>
            <a:pathLst>
              <a:path w="3519875" h="4716271">
                <a:moveTo>
                  <a:pt x="3417364" y="0"/>
                </a:moveTo>
                <a:lnTo>
                  <a:pt x="102504" y="0"/>
                </a:lnTo>
                <a:lnTo>
                  <a:pt x="75254" y="3662"/>
                </a:lnTo>
                <a:lnTo>
                  <a:pt x="50768" y="13995"/>
                </a:lnTo>
                <a:lnTo>
                  <a:pt x="30023" y="30024"/>
                </a:lnTo>
                <a:lnTo>
                  <a:pt x="13995" y="50770"/>
                </a:lnTo>
                <a:lnTo>
                  <a:pt x="3661" y="75257"/>
                </a:lnTo>
                <a:lnTo>
                  <a:pt x="0" y="102505"/>
                </a:lnTo>
                <a:lnTo>
                  <a:pt x="0" y="4613766"/>
                </a:lnTo>
                <a:lnTo>
                  <a:pt x="3661" y="4641017"/>
                </a:lnTo>
                <a:lnTo>
                  <a:pt x="13995" y="4665504"/>
                </a:lnTo>
                <a:lnTo>
                  <a:pt x="30023" y="4686249"/>
                </a:lnTo>
                <a:lnTo>
                  <a:pt x="50768" y="4702277"/>
                </a:lnTo>
                <a:lnTo>
                  <a:pt x="75254" y="4712610"/>
                </a:lnTo>
                <a:lnTo>
                  <a:pt x="102504" y="4716271"/>
                </a:lnTo>
                <a:lnTo>
                  <a:pt x="3417364" y="4716271"/>
                </a:lnTo>
                <a:lnTo>
                  <a:pt x="3444616" y="4712610"/>
                </a:lnTo>
                <a:lnTo>
                  <a:pt x="3469105" y="4702277"/>
                </a:lnTo>
                <a:lnTo>
                  <a:pt x="3489851" y="4686249"/>
                </a:lnTo>
                <a:lnTo>
                  <a:pt x="3505880" y="4665504"/>
                </a:lnTo>
                <a:lnTo>
                  <a:pt x="3516213" y="4641017"/>
                </a:lnTo>
                <a:lnTo>
                  <a:pt x="3519875" y="4613766"/>
                </a:lnTo>
                <a:lnTo>
                  <a:pt x="3519875" y="102505"/>
                </a:lnTo>
                <a:lnTo>
                  <a:pt x="3516213" y="75257"/>
                </a:lnTo>
                <a:lnTo>
                  <a:pt x="3505880" y="50770"/>
                </a:lnTo>
                <a:lnTo>
                  <a:pt x="3489851" y="30024"/>
                </a:lnTo>
                <a:lnTo>
                  <a:pt x="3469105" y="13995"/>
                </a:lnTo>
                <a:lnTo>
                  <a:pt x="3444616" y="3662"/>
                </a:lnTo>
                <a:lnTo>
                  <a:pt x="3417364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1" name="Text 9"/>
          <p:cNvSpPr/>
          <p:nvPr/>
        </p:nvSpPr>
        <p:spPr>
          <a:xfrm>
            <a:off x="4163850" y="585865"/>
            <a:ext cx="3519875" cy="4716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49650" y="564876"/>
            <a:ext cx="3519875" cy="853688"/>
          </a:xfrm>
          <a:custGeom>
            <a:avLst/>
            <a:gdLst/>
            <a:ahLst/>
            <a:cxnLst/>
            <a:rect l="l" t="t" r="r" b="b"/>
            <a:pathLst>
              <a:path w="3519875" h="853688">
                <a:moveTo>
                  <a:pt x="3417365" y="853688"/>
                </a:moveTo>
                <a:lnTo>
                  <a:pt x="102510" y="853688"/>
                </a:lnTo>
                <a:lnTo>
                  <a:pt x="75260" y="850027"/>
                </a:lnTo>
                <a:lnTo>
                  <a:pt x="50773" y="839694"/>
                </a:lnTo>
                <a:lnTo>
                  <a:pt x="30026" y="823666"/>
                </a:lnTo>
                <a:lnTo>
                  <a:pt x="13996" y="802920"/>
                </a:lnTo>
                <a:lnTo>
                  <a:pt x="3662" y="778434"/>
                </a:lnTo>
                <a:lnTo>
                  <a:pt x="0" y="751182"/>
                </a:lnTo>
                <a:lnTo>
                  <a:pt x="0" y="102506"/>
                </a:lnTo>
                <a:lnTo>
                  <a:pt x="3662" y="75257"/>
                </a:lnTo>
                <a:lnTo>
                  <a:pt x="13996" y="50770"/>
                </a:lnTo>
                <a:lnTo>
                  <a:pt x="30026" y="30024"/>
                </a:lnTo>
                <a:lnTo>
                  <a:pt x="50773" y="13995"/>
                </a:lnTo>
                <a:lnTo>
                  <a:pt x="75260" y="3662"/>
                </a:lnTo>
                <a:lnTo>
                  <a:pt x="102510" y="0"/>
                </a:lnTo>
                <a:lnTo>
                  <a:pt x="3417365" y="0"/>
                </a:lnTo>
                <a:lnTo>
                  <a:pt x="3444615" y="3662"/>
                </a:lnTo>
                <a:lnTo>
                  <a:pt x="3469102" y="13995"/>
                </a:lnTo>
                <a:lnTo>
                  <a:pt x="3489849" y="30024"/>
                </a:lnTo>
                <a:lnTo>
                  <a:pt x="3505879" y="50770"/>
                </a:lnTo>
                <a:lnTo>
                  <a:pt x="3516213" y="75257"/>
                </a:lnTo>
                <a:lnTo>
                  <a:pt x="3519875" y="102506"/>
                </a:lnTo>
                <a:lnTo>
                  <a:pt x="3519875" y="751182"/>
                </a:lnTo>
                <a:lnTo>
                  <a:pt x="3516213" y="778434"/>
                </a:lnTo>
                <a:lnTo>
                  <a:pt x="3505879" y="802920"/>
                </a:lnTo>
                <a:lnTo>
                  <a:pt x="3489849" y="823666"/>
                </a:lnTo>
                <a:lnTo>
                  <a:pt x="3469102" y="839694"/>
                </a:lnTo>
                <a:lnTo>
                  <a:pt x="3444615" y="850027"/>
                </a:lnTo>
                <a:lnTo>
                  <a:pt x="3417365" y="853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EEEEE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49650" y="564876"/>
            <a:ext cx="3519875" cy="85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63850" y="5462846"/>
            <a:ext cx="3519875" cy="853688"/>
          </a:xfrm>
          <a:custGeom>
            <a:avLst/>
            <a:gdLst/>
            <a:ahLst/>
            <a:cxnLst/>
            <a:rect l="l" t="t" r="r" b="b"/>
            <a:pathLst>
              <a:path w="3519875" h="853688">
                <a:moveTo>
                  <a:pt x="3417364" y="853688"/>
                </a:moveTo>
                <a:lnTo>
                  <a:pt x="102504" y="853688"/>
                </a:lnTo>
                <a:lnTo>
                  <a:pt x="75254" y="850027"/>
                </a:lnTo>
                <a:lnTo>
                  <a:pt x="50768" y="839694"/>
                </a:lnTo>
                <a:lnTo>
                  <a:pt x="30023" y="823666"/>
                </a:lnTo>
                <a:lnTo>
                  <a:pt x="13995" y="802920"/>
                </a:lnTo>
                <a:lnTo>
                  <a:pt x="3661" y="778434"/>
                </a:lnTo>
                <a:lnTo>
                  <a:pt x="0" y="751182"/>
                </a:lnTo>
                <a:lnTo>
                  <a:pt x="0" y="102506"/>
                </a:lnTo>
                <a:lnTo>
                  <a:pt x="3661" y="75257"/>
                </a:lnTo>
                <a:lnTo>
                  <a:pt x="13995" y="50770"/>
                </a:lnTo>
                <a:lnTo>
                  <a:pt x="30023" y="30024"/>
                </a:lnTo>
                <a:lnTo>
                  <a:pt x="50768" y="13995"/>
                </a:lnTo>
                <a:lnTo>
                  <a:pt x="75254" y="3662"/>
                </a:lnTo>
                <a:lnTo>
                  <a:pt x="102504" y="0"/>
                </a:lnTo>
                <a:lnTo>
                  <a:pt x="3417364" y="0"/>
                </a:lnTo>
                <a:lnTo>
                  <a:pt x="3444616" y="3662"/>
                </a:lnTo>
                <a:lnTo>
                  <a:pt x="3469105" y="13995"/>
                </a:lnTo>
                <a:lnTo>
                  <a:pt x="3489851" y="30024"/>
                </a:lnTo>
                <a:lnTo>
                  <a:pt x="3505880" y="50770"/>
                </a:lnTo>
                <a:lnTo>
                  <a:pt x="3516213" y="75257"/>
                </a:lnTo>
                <a:lnTo>
                  <a:pt x="3519875" y="102506"/>
                </a:lnTo>
                <a:lnTo>
                  <a:pt x="3519875" y="751182"/>
                </a:lnTo>
                <a:lnTo>
                  <a:pt x="3516213" y="778434"/>
                </a:lnTo>
                <a:lnTo>
                  <a:pt x="3505880" y="802920"/>
                </a:lnTo>
                <a:lnTo>
                  <a:pt x="3489851" y="823666"/>
                </a:lnTo>
                <a:lnTo>
                  <a:pt x="3469105" y="839694"/>
                </a:lnTo>
                <a:lnTo>
                  <a:pt x="3444616" y="850027"/>
                </a:lnTo>
                <a:lnTo>
                  <a:pt x="3417364" y="8536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DDF10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163850" y="5462846"/>
            <a:ext cx="3519875" cy="85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437124" y="5998922"/>
            <a:ext cx="215251" cy="211015"/>
          </a:xfrm>
          <a:custGeom>
            <a:avLst/>
            <a:gdLst/>
            <a:ahLst/>
            <a:cxnLst/>
            <a:rect l="l" t="t" r="r" b="b"/>
            <a:pathLst>
              <a:path w="215251" h="211015">
                <a:moveTo>
                  <a:pt x="209217" y="0"/>
                </a:moveTo>
                <a:lnTo>
                  <a:pt x="0" y="0"/>
                </a:lnTo>
                <a:lnTo>
                  <a:pt x="0" y="204827"/>
                </a:lnTo>
                <a:lnTo>
                  <a:pt x="17271" y="204827"/>
                </a:lnTo>
                <a:lnTo>
                  <a:pt x="17271" y="29177"/>
                </a:lnTo>
                <a:lnTo>
                  <a:pt x="203182" y="211015"/>
                </a:lnTo>
                <a:lnTo>
                  <a:pt x="215251" y="198646"/>
                </a:lnTo>
                <a:lnTo>
                  <a:pt x="29830" y="17291"/>
                </a:lnTo>
                <a:lnTo>
                  <a:pt x="209217" y="17291"/>
                </a:lnTo>
                <a:lnTo>
                  <a:pt x="209217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7" name="Text 15"/>
          <p:cNvSpPr/>
          <p:nvPr/>
        </p:nvSpPr>
        <p:spPr>
          <a:xfrm>
            <a:off x="3437124" y="5998922"/>
            <a:ext cx="215251" cy="21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35283" y="4963351"/>
            <a:ext cx="215251" cy="211015"/>
          </a:xfrm>
          <a:custGeom>
            <a:avLst/>
            <a:gdLst/>
            <a:ahLst/>
            <a:cxnLst/>
            <a:rect l="l" t="t" r="r" b="b"/>
            <a:pathLst>
              <a:path w="215251" h="211015">
                <a:moveTo>
                  <a:pt x="209217" y="0"/>
                </a:moveTo>
                <a:lnTo>
                  <a:pt x="0" y="0"/>
                </a:lnTo>
                <a:lnTo>
                  <a:pt x="0" y="204827"/>
                </a:lnTo>
                <a:lnTo>
                  <a:pt x="17271" y="204827"/>
                </a:lnTo>
                <a:lnTo>
                  <a:pt x="17271" y="29177"/>
                </a:lnTo>
                <a:lnTo>
                  <a:pt x="203182" y="211015"/>
                </a:lnTo>
                <a:lnTo>
                  <a:pt x="215251" y="198646"/>
                </a:lnTo>
                <a:lnTo>
                  <a:pt x="29830" y="17291"/>
                </a:lnTo>
                <a:lnTo>
                  <a:pt x="209217" y="17291"/>
                </a:lnTo>
                <a:lnTo>
                  <a:pt x="209217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9" name="Text 17"/>
          <p:cNvSpPr/>
          <p:nvPr/>
        </p:nvSpPr>
        <p:spPr>
          <a:xfrm>
            <a:off x="7335283" y="4963351"/>
            <a:ext cx="215251" cy="21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0" name="Image 0" descr="https://kimi-img.moonshot.cn/pub/slides/slides_tmpl/image/25-08-27-19:58:43-d2nf5sp8bjvh7rlivv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769" y="2946193"/>
            <a:ext cx="3879577" cy="2355684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7962769" y="2946193"/>
            <a:ext cx="3879911" cy="2355824"/>
          </a:xfrm>
          <a:custGeom>
            <a:avLst/>
            <a:gdLst/>
            <a:ahLst/>
            <a:cxnLst/>
            <a:rect l="l" t="t" r="r" b="b"/>
            <a:pathLst>
              <a:path w="3879911" h="2355824">
                <a:moveTo>
                  <a:pt x="3879911" y="0"/>
                </a:moveTo>
                <a:lnTo>
                  <a:pt x="0" y="0"/>
                </a:lnTo>
                <a:lnTo>
                  <a:pt x="0" y="2355824"/>
                </a:lnTo>
                <a:lnTo>
                  <a:pt x="3879911" y="2355824"/>
                </a:lnTo>
                <a:lnTo>
                  <a:pt x="3879911" y="0"/>
                </a:lnTo>
                <a:close/>
              </a:path>
            </a:pathLst>
          </a:custGeom>
          <a:solidFill>
            <a:srgbClr val="EEEEEE">
              <a:alpha val="45098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962769" y="2946193"/>
            <a:ext cx="3879911" cy="235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489092" y="685639"/>
            <a:ext cx="3402297" cy="1771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No-Code Process Automation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89585" y="5712460"/>
            <a:ext cx="276860" cy="521970"/>
          </a:xfrm>
          <a:custGeom>
            <a:avLst/>
            <a:gdLst/>
            <a:ahLst/>
            <a:cxnLst/>
            <a:rect l="l" t="t" r="r" b="b"/>
            <a:pathLst>
              <a:path w="276860" h="521970">
                <a:moveTo>
                  <a:pt x="146783" y="0"/>
                </a:moveTo>
                <a:lnTo>
                  <a:pt x="119133" y="1705"/>
                </a:lnTo>
                <a:lnTo>
                  <a:pt x="94319" y="6798"/>
                </a:lnTo>
                <a:lnTo>
                  <a:pt x="72357" y="15239"/>
                </a:lnTo>
                <a:lnTo>
                  <a:pt x="53266" y="26991"/>
                </a:lnTo>
                <a:lnTo>
                  <a:pt x="37064" y="42018"/>
                </a:lnTo>
                <a:lnTo>
                  <a:pt x="23768" y="60280"/>
                </a:lnTo>
                <a:lnTo>
                  <a:pt x="13396" y="81740"/>
                </a:lnTo>
                <a:lnTo>
                  <a:pt x="5965" y="106362"/>
                </a:lnTo>
                <a:lnTo>
                  <a:pt x="1494" y="134107"/>
                </a:lnTo>
                <a:lnTo>
                  <a:pt x="0" y="164937"/>
                </a:lnTo>
                <a:lnTo>
                  <a:pt x="0" y="354239"/>
                </a:lnTo>
                <a:lnTo>
                  <a:pt x="1494" y="385657"/>
                </a:lnTo>
                <a:lnTo>
                  <a:pt x="5900" y="413498"/>
                </a:lnTo>
                <a:lnTo>
                  <a:pt x="5965" y="413910"/>
                </a:lnTo>
                <a:lnTo>
                  <a:pt x="13396" y="438964"/>
                </a:lnTo>
                <a:lnTo>
                  <a:pt x="23768" y="460786"/>
                </a:lnTo>
                <a:lnTo>
                  <a:pt x="37064" y="479341"/>
                </a:lnTo>
                <a:lnTo>
                  <a:pt x="53266" y="494599"/>
                </a:lnTo>
                <a:lnTo>
                  <a:pt x="72357" y="506523"/>
                </a:lnTo>
                <a:lnTo>
                  <a:pt x="94319" y="515082"/>
                </a:lnTo>
                <a:lnTo>
                  <a:pt x="119133" y="520242"/>
                </a:lnTo>
                <a:lnTo>
                  <a:pt x="146783" y="521970"/>
                </a:lnTo>
                <a:lnTo>
                  <a:pt x="174634" y="520242"/>
                </a:lnTo>
                <a:lnTo>
                  <a:pt x="199609" y="515082"/>
                </a:lnTo>
                <a:lnTo>
                  <a:pt x="221695" y="506523"/>
                </a:lnTo>
                <a:lnTo>
                  <a:pt x="240879" y="494599"/>
                </a:lnTo>
                <a:lnTo>
                  <a:pt x="257148" y="479341"/>
                </a:lnTo>
                <a:lnTo>
                  <a:pt x="270489" y="460786"/>
                </a:lnTo>
                <a:lnTo>
                  <a:pt x="276486" y="448198"/>
                </a:lnTo>
                <a:lnTo>
                  <a:pt x="146783" y="448198"/>
                </a:lnTo>
                <a:lnTo>
                  <a:pt x="130647" y="446991"/>
                </a:lnTo>
                <a:lnTo>
                  <a:pt x="106635" y="436748"/>
                </a:lnTo>
                <a:lnTo>
                  <a:pt x="91600" y="413498"/>
                </a:lnTo>
                <a:lnTo>
                  <a:pt x="83896" y="372022"/>
                </a:lnTo>
                <a:lnTo>
                  <a:pt x="82934" y="344499"/>
                </a:lnTo>
                <a:lnTo>
                  <a:pt x="82934" y="177471"/>
                </a:lnTo>
                <a:lnTo>
                  <a:pt x="83896" y="149946"/>
                </a:lnTo>
                <a:lnTo>
                  <a:pt x="86785" y="126924"/>
                </a:lnTo>
                <a:lnTo>
                  <a:pt x="98343" y="94651"/>
                </a:lnTo>
                <a:lnTo>
                  <a:pt x="117334" y="78731"/>
                </a:lnTo>
                <a:lnTo>
                  <a:pt x="146783" y="73771"/>
                </a:lnTo>
                <a:lnTo>
                  <a:pt x="276860" y="73771"/>
                </a:lnTo>
                <a:lnTo>
                  <a:pt x="270277" y="60280"/>
                </a:lnTo>
                <a:lnTo>
                  <a:pt x="256873" y="42018"/>
                </a:lnTo>
                <a:lnTo>
                  <a:pt x="240562" y="26991"/>
                </a:lnTo>
                <a:lnTo>
                  <a:pt x="221372" y="15239"/>
                </a:lnTo>
                <a:lnTo>
                  <a:pt x="199327" y="6798"/>
                </a:lnTo>
                <a:lnTo>
                  <a:pt x="174456" y="1705"/>
                </a:lnTo>
                <a:lnTo>
                  <a:pt x="146783" y="0"/>
                </a:ln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25" name="Text 22"/>
          <p:cNvSpPr/>
          <p:nvPr/>
        </p:nvSpPr>
        <p:spPr>
          <a:xfrm>
            <a:off x="489585" y="5712460"/>
            <a:ext cx="276860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94715" y="5719445"/>
            <a:ext cx="159385" cy="508000"/>
          </a:xfrm>
          <a:custGeom>
            <a:avLst/>
            <a:gdLst/>
            <a:ahLst/>
            <a:cxnLst/>
            <a:rect l="l" t="t" r="r" b="b"/>
            <a:pathLst>
              <a:path w="159385" h="508000">
                <a:moveTo>
                  <a:pt x="159385" y="0"/>
                </a:moveTo>
                <a:lnTo>
                  <a:pt x="90388" y="0"/>
                </a:lnTo>
                <a:lnTo>
                  <a:pt x="0" y="70285"/>
                </a:lnTo>
                <a:lnTo>
                  <a:pt x="0" y="162144"/>
                </a:lnTo>
                <a:lnTo>
                  <a:pt x="82108" y="100210"/>
                </a:lnTo>
                <a:lnTo>
                  <a:pt x="82108" y="508000"/>
                </a:lnTo>
                <a:lnTo>
                  <a:pt x="159385" y="508000"/>
                </a:lnTo>
                <a:lnTo>
                  <a:pt x="159385" y="0"/>
                </a:ln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27" name="Text 24"/>
          <p:cNvSpPr/>
          <p:nvPr/>
        </p:nvSpPr>
        <p:spPr>
          <a:xfrm>
            <a:off x="894715" y="5719445"/>
            <a:ext cx="15938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4267200" y="4653915"/>
            <a:ext cx="276860" cy="521970"/>
          </a:xfrm>
          <a:custGeom>
            <a:avLst/>
            <a:gdLst/>
            <a:ahLst/>
            <a:cxnLst/>
            <a:rect l="l" t="t" r="r" b="b"/>
            <a:pathLst>
              <a:path w="276860" h="521970">
                <a:moveTo>
                  <a:pt x="146783" y="0"/>
                </a:moveTo>
                <a:lnTo>
                  <a:pt x="119133" y="1705"/>
                </a:lnTo>
                <a:lnTo>
                  <a:pt x="94319" y="6798"/>
                </a:lnTo>
                <a:lnTo>
                  <a:pt x="72357" y="15239"/>
                </a:lnTo>
                <a:lnTo>
                  <a:pt x="53266" y="26991"/>
                </a:lnTo>
                <a:lnTo>
                  <a:pt x="37064" y="42018"/>
                </a:lnTo>
                <a:lnTo>
                  <a:pt x="23768" y="60280"/>
                </a:lnTo>
                <a:lnTo>
                  <a:pt x="13396" y="81740"/>
                </a:lnTo>
                <a:lnTo>
                  <a:pt x="5965" y="106362"/>
                </a:lnTo>
                <a:lnTo>
                  <a:pt x="1494" y="134107"/>
                </a:lnTo>
                <a:lnTo>
                  <a:pt x="0" y="164937"/>
                </a:lnTo>
                <a:lnTo>
                  <a:pt x="0" y="354239"/>
                </a:lnTo>
                <a:lnTo>
                  <a:pt x="1494" y="385657"/>
                </a:lnTo>
                <a:lnTo>
                  <a:pt x="5900" y="413498"/>
                </a:lnTo>
                <a:lnTo>
                  <a:pt x="5965" y="413910"/>
                </a:lnTo>
                <a:lnTo>
                  <a:pt x="13396" y="438964"/>
                </a:lnTo>
                <a:lnTo>
                  <a:pt x="23768" y="460786"/>
                </a:lnTo>
                <a:lnTo>
                  <a:pt x="37064" y="479341"/>
                </a:lnTo>
                <a:lnTo>
                  <a:pt x="53266" y="494599"/>
                </a:lnTo>
                <a:lnTo>
                  <a:pt x="72357" y="506523"/>
                </a:lnTo>
                <a:lnTo>
                  <a:pt x="94319" y="515082"/>
                </a:lnTo>
                <a:lnTo>
                  <a:pt x="119133" y="520242"/>
                </a:lnTo>
                <a:lnTo>
                  <a:pt x="146783" y="521970"/>
                </a:lnTo>
                <a:lnTo>
                  <a:pt x="174634" y="520242"/>
                </a:lnTo>
                <a:lnTo>
                  <a:pt x="199609" y="515082"/>
                </a:lnTo>
                <a:lnTo>
                  <a:pt x="221695" y="506523"/>
                </a:lnTo>
                <a:lnTo>
                  <a:pt x="240879" y="494599"/>
                </a:lnTo>
                <a:lnTo>
                  <a:pt x="257148" y="479341"/>
                </a:lnTo>
                <a:lnTo>
                  <a:pt x="270489" y="460786"/>
                </a:lnTo>
                <a:lnTo>
                  <a:pt x="276486" y="448198"/>
                </a:lnTo>
                <a:lnTo>
                  <a:pt x="146783" y="448198"/>
                </a:lnTo>
                <a:lnTo>
                  <a:pt x="130647" y="446991"/>
                </a:lnTo>
                <a:lnTo>
                  <a:pt x="106635" y="436748"/>
                </a:lnTo>
                <a:lnTo>
                  <a:pt x="91600" y="413498"/>
                </a:lnTo>
                <a:lnTo>
                  <a:pt x="83896" y="372022"/>
                </a:lnTo>
                <a:lnTo>
                  <a:pt x="82934" y="344499"/>
                </a:lnTo>
                <a:lnTo>
                  <a:pt x="82934" y="177471"/>
                </a:lnTo>
                <a:lnTo>
                  <a:pt x="83896" y="149946"/>
                </a:lnTo>
                <a:lnTo>
                  <a:pt x="86785" y="126924"/>
                </a:lnTo>
                <a:lnTo>
                  <a:pt x="98343" y="94651"/>
                </a:lnTo>
                <a:lnTo>
                  <a:pt x="117334" y="78731"/>
                </a:lnTo>
                <a:lnTo>
                  <a:pt x="146783" y="73771"/>
                </a:lnTo>
                <a:lnTo>
                  <a:pt x="276860" y="73771"/>
                </a:lnTo>
                <a:lnTo>
                  <a:pt x="270277" y="60280"/>
                </a:lnTo>
                <a:lnTo>
                  <a:pt x="256873" y="42018"/>
                </a:lnTo>
                <a:lnTo>
                  <a:pt x="240562" y="26991"/>
                </a:lnTo>
                <a:lnTo>
                  <a:pt x="221372" y="15239"/>
                </a:lnTo>
                <a:lnTo>
                  <a:pt x="199327" y="6798"/>
                </a:lnTo>
                <a:lnTo>
                  <a:pt x="174456" y="1705"/>
                </a:lnTo>
                <a:lnTo>
                  <a:pt x="146783" y="0"/>
                </a:ln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29" name="Text 26"/>
          <p:cNvSpPr/>
          <p:nvPr/>
        </p:nvSpPr>
        <p:spPr>
          <a:xfrm>
            <a:off x="4267200" y="4653915"/>
            <a:ext cx="276860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4678045" y="4653915"/>
            <a:ext cx="269240" cy="514985"/>
          </a:xfrm>
          <a:custGeom>
            <a:avLst/>
            <a:gdLst/>
            <a:ahLst/>
            <a:cxnLst/>
            <a:rect l="l" t="t" r="r" b="b"/>
            <a:pathLst>
              <a:path w="269240" h="514985">
                <a:moveTo>
                  <a:pt x="134625" y="0"/>
                </a:moveTo>
                <a:lnTo>
                  <a:pt x="105811" y="2338"/>
                </a:lnTo>
                <a:lnTo>
                  <a:pt x="79652" y="9308"/>
                </a:lnTo>
                <a:lnTo>
                  <a:pt x="56471" y="20845"/>
                </a:lnTo>
                <a:lnTo>
                  <a:pt x="36594" y="36883"/>
                </a:lnTo>
                <a:lnTo>
                  <a:pt x="20681" y="56804"/>
                </a:lnTo>
                <a:lnTo>
                  <a:pt x="9234" y="79856"/>
                </a:lnTo>
                <a:lnTo>
                  <a:pt x="2319" y="105781"/>
                </a:lnTo>
                <a:lnTo>
                  <a:pt x="0" y="134315"/>
                </a:lnTo>
                <a:lnTo>
                  <a:pt x="0" y="163545"/>
                </a:lnTo>
                <a:lnTo>
                  <a:pt x="77320" y="163545"/>
                </a:lnTo>
                <a:lnTo>
                  <a:pt x="77320" y="137092"/>
                </a:lnTo>
                <a:lnTo>
                  <a:pt x="78237" y="121653"/>
                </a:lnTo>
                <a:lnTo>
                  <a:pt x="85766" y="97560"/>
                </a:lnTo>
                <a:lnTo>
                  <a:pt x="100330" y="81587"/>
                </a:lnTo>
                <a:lnTo>
                  <a:pt x="120373" y="73999"/>
                </a:lnTo>
                <a:lnTo>
                  <a:pt x="133243" y="73075"/>
                </a:lnTo>
                <a:lnTo>
                  <a:pt x="146132" y="74010"/>
                </a:lnTo>
                <a:lnTo>
                  <a:pt x="166733" y="81881"/>
                </a:lnTo>
                <a:lnTo>
                  <a:pt x="182092" y="98007"/>
                </a:lnTo>
                <a:lnTo>
                  <a:pt x="189625" y="120299"/>
                </a:lnTo>
                <a:lnTo>
                  <a:pt x="190543" y="134315"/>
                </a:lnTo>
                <a:lnTo>
                  <a:pt x="190543" y="144752"/>
                </a:lnTo>
                <a:lnTo>
                  <a:pt x="183726" y="180939"/>
                </a:lnTo>
                <a:lnTo>
                  <a:pt x="175107" y="200533"/>
                </a:lnTo>
                <a:lnTo>
                  <a:pt x="162930" y="221300"/>
                </a:lnTo>
                <a:lnTo>
                  <a:pt x="0" y="455825"/>
                </a:lnTo>
                <a:lnTo>
                  <a:pt x="0" y="514985"/>
                </a:lnTo>
                <a:lnTo>
                  <a:pt x="269240" y="514985"/>
                </a:lnTo>
                <a:lnTo>
                  <a:pt x="269240" y="441910"/>
                </a:lnTo>
                <a:lnTo>
                  <a:pt x="102179" y="441910"/>
                </a:lnTo>
                <a:lnTo>
                  <a:pt x="235286" y="248846"/>
                </a:lnTo>
                <a:lnTo>
                  <a:pt x="251854" y="219813"/>
                </a:lnTo>
                <a:lnTo>
                  <a:pt x="263125" y="190940"/>
                </a:lnTo>
                <a:lnTo>
                  <a:pt x="268582" y="160670"/>
                </a:lnTo>
                <a:lnTo>
                  <a:pt x="269240" y="144752"/>
                </a:lnTo>
                <a:lnTo>
                  <a:pt x="269240" y="132922"/>
                </a:lnTo>
                <a:lnTo>
                  <a:pt x="265097" y="97603"/>
                </a:lnTo>
                <a:lnTo>
                  <a:pt x="252671" y="65415"/>
                </a:lnTo>
                <a:lnTo>
                  <a:pt x="232221" y="38276"/>
                </a:lnTo>
                <a:lnTo>
                  <a:pt x="205038" y="17399"/>
                </a:lnTo>
                <a:lnTo>
                  <a:pt x="171901" y="4263"/>
                </a:lnTo>
                <a:lnTo>
                  <a:pt x="153781" y="1055"/>
                </a:lnTo>
                <a:lnTo>
                  <a:pt x="134625" y="0"/>
                </a:ln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31" name="Text 28"/>
          <p:cNvSpPr/>
          <p:nvPr/>
        </p:nvSpPr>
        <p:spPr>
          <a:xfrm>
            <a:off x="4678045" y="4653915"/>
            <a:ext cx="269240" cy="514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300611" y="775794"/>
            <a:ext cx="3636579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Chains App Triggers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531495" y="2255520"/>
            <a:ext cx="3289300" cy="182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Zapier and Notion AI chain triggers between apps, automating workflows and reducing manual effort in operational tasks.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4114996" y="5729751"/>
            <a:ext cx="3636579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DEF10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Scales Operational Capacity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4277995" y="1362075"/>
            <a:ext cx="3289300" cy="21947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automation scales operational capacity cheaply, enabling lean teams to manage growth spurts without proportional increases in headcount.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2958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09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62958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0651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15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20651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8681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18681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023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61023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91379" y="3088189"/>
            <a:ext cx="4760616" cy="36845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900" dirty="0">
                <a:solidFill>
                  <a:srgbClr val="D9D9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19:58:42-d2nf5sh8bjvh7rlivvdg.png"/>
          <p:cNvPicPr>
            <a:picLocks noChangeAspect="1"/>
          </p:cNvPicPr>
          <p:nvPr/>
        </p:nvPicPr>
        <p:blipFill>
          <a:blip r:embed="rId3"/>
          <a:srcRect b="26800"/>
          <a:stretch/>
        </p:blipFill>
        <p:spPr>
          <a:xfrm>
            <a:off x="610235" y="762000"/>
            <a:ext cx="5782310" cy="11430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10235" y="3505200"/>
            <a:ext cx="6704965" cy="1979930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" y="635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12191144" h="6857615">
                <a:moveTo>
                  <a:pt x="12191144" y="0"/>
                </a:moveTo>
                <a:lnTo>
                  <a:pt x="0" y="0"/>
                </a:lnTo>
                <a:lnTo>
                  <a:pt x="0" y="6857615"/>
                </a:lnTo>
                <a:lnTo>
                  <a:pt x="12191144" y="6857615"/>
                </a:lnTo>
                <a:lnTo>
                  <a:pt x="1219114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-207" y="635"/>
            <a:ext cx="12191144" cy="685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13825" y="3587498"/>
            <a:ext cx="4553003" cy="2984635"/>
          </a:xfrm>
          <a:custGeom>
            <a:avLst/>
            <a:gdLst/>
            <a:ahLst/>
            <a:cxnLst/>
            <a:rect l="l" t="t" r="r" b="b"/>
            <a:pathLst>
              <a:path w="4553003" h="2984635">
                <a:moveTo>
                  <a:pt x="4553003" y="0"/>
                </a:moveTo>
                <a:lnTo>
                  <a:pt x="0" y="0"/>
                </a:lnTo>
                <a:lnTo>
                  <a:pt x="0" y="2629019"/>
                </a:lnTo>
                <a:lnTo>
                  <a:pt x="2699962" y="2629019"/>
                </a:lnTo>
                <a:lnTo>
                  <a:pt x="2959134" y="2984635"/>
                </a:lnTo>
                <a:lnTo>
                  <a:pt x="3205581" y="2629019"/>
                </a:lnTo>
                <a:lnTo>
                  <a:pt x="4553003" y="2629019"/>
                </a:lnTo>
                <a:lnTo>
                  <a:pt x="4553003" y="0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5" name="Text 3"/>
          <p:cNvSpPr/>
          <p:nvPr/>
        </p:nvSpPr>
        <p:spPr>
          <a:xfrm>
            <a:off x="7113825" y="3587498"/>
            <a:ext cx="4553003" cy="2984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23449" y="5759047"/>
            <a:ext cx="499428" cy="698507"/>
          </a:xfrm>
          <a:custGeom>
            <a:avLst/>
            <a:gdLst/>
            <a:ahLst/>
            <a:cxnLst/>
            <a:rect l="l" t="t" r="r" b="b"/>
            <a:pathLst>
              <a:path w="499428" h="698507">
                <a:moveTo>
                  <a:pt x="0" y="0"/>
                </a:moveTo>
                <a:lnTo>
                  <a:pt x="0" y="698507"/>
                </a:lnTo>
                <a:lnTo>
                  <a:pt x="499428" y="698507"/>
                </a:lnTo>
                <a:lnTo>
                  <a:pt x="499428" y="199034"/>
                </a:lnTo>
                <a:lnTo>
                  <a:pt x="172887" y="1990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23449" y="5759047"/>
            <a:ext cx="499428" cy="698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11555" y="5759047"/>
            <a:ext cx="499428" cy="698507"/>
          </a:xfrm>
          <a:custGeom>
            <a:avLst/>
            <a:gdLst/>
            <a:ahLst/>
            <a:cxnLst/>
            <a:rect l="l" t="t" r="r" b="b"/>
            <a:pathLst>
              <a:path w="499428" h="698507">
                <a:moveTo>
                  <a:pt x="0" y="0"/>
                </a:moveTo>
                <a:lnTo>
                  <a:pt x="0" y="698507"/>
                </a:lnTo>
                <a:lnTo>
                  <a:pt x="499428" y="698507"/>
                </a:lnTo>
                <a:lnTo>
                  <a:pt x="499428" y="199034"/>
                </a:lnTo>
                <a:lnTo>
                  <a:pt x="172887" y="1990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311555" y="5759047"/>
            <a:ext cx="499428" cy="698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594385" y="1263561"/>
            <a:ext cx="4705104" cy="2984635"/>
          </a:xfrm>
          <a:custGeom>
            <a:avLst/>
            <a:gdLst/>
            <a:ahLst/>
            <a:cxnLst/>
            <a:rect l="l" t="t" r="r" b="b"/>
            <a:pathLst>
              <a:path w="4705104" h="2984635">
                <a:moveTo>
                  <a:pt x="4705104" y="0"/>
                </a:moveTo>
                <a:lnTo>
                  <a:pt x="0" y="0"/>
                </a:lnTo>
                <a:lnTo>
                  <a:pt x="0" y="2629019"/>
                </a:lnTo>
                <a:lnTo>
                  <a:pt x="2077522" y="2629019"/>
                </a:lnTo>
                <a:lnTo>
                  <a:pt x="2336677" y="2984635"/>
                </a:lnTo>
                <a:lnTo>
                  <a:pt x="2583108" y="2629019"/>
                </a:lnTo>
                <a:lnTo>
                  <a:pt x="4705104" y="2629019"/>
                </a:lnTo>
                <a:lnTo>
                  <a:pt x="4705104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1" name="Text 9"/>
          <p:cNvSpPr/>
          <p:nvPr/>
        </p:nvSpPr>
        <p:spPr>
          <a:xfrm>
            <a:off x="5594385" y="1263561"/>
            <a:ext cx="4705104" cy="2984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8-27-19:58:44-d2nf5t18bjvh7rlivv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7" y="3647736"/>
            <a:ext cx="121321" cy="123899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457200" y="1264285"/>
            <a:ext cx="4705350" cy="2984500"/>
          </a:xfrm>
          <a:custGeom>
            <a:avLst/>
            <a:gdLst/>
            <a:ahLst/>
            <a:cxnLst/>
            <a:rect l="l" t="t" r="r" b="b"/>
            <a:pathLst>
              <a:path w="4705350" h="2984500">
                <a:moveTo>
                  <a:pt x="4705350" y="0"/>
                </a:moveTo>
                <a:lnTo>
                  <a:pt x="0" y="0"/>
                </a:lnTo>
                <a:lnTo>
                  <a:pt x="0" y="2628900"/>
                </a:lnTo>
                <a:lnTo>
                  <a:pt x="2077631" y="2628900"/>
                </a:lnTo>
                <a:lnTo>
                  <a:pt x="2336800" y="2984500"/>
                </a:lnTo>
                <a:lnTo>
                  <a:pt x="2583243" y="2628900"/>
                </a:lnTo>
                <a:lnTo>
                  <a:pt x="4705350" y="2628900"/>
                </a:lnTo>
                <a:lnTo>
                  <a:pt x="4705350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4" name="Text 11"/>
          <p:cNvSpPr/>
          <p:nvPr/>
        </p:nvSpPr>
        <p:spPr>
          <a:xfrm>
            <a:off x="457200" y="1264285"/>
            <a:ext cx="4705350" cy="298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892300" y="3587750"/>
            <a:ext cx="4794250" cy="2984500"/>
          </a:xfrm>
          <a:custGeom>
            <a:avLst/>
            <a:gdLst/>
            <a:ahLst/>
            <a:cxnLst/>
            <a:rect l="l" t="t" r="r" b="b"/>
            <a:pathLst>
              <a:path w="4794250" h="2984500">
                <a:moveTo>
                  <a:pt x="4794250" y="0"/>
                </a:moveTo>
                <a:lnTo>
                  <a:pt x="0" y="0"/>
                </a:lnTo>
                <a:lnTo>
                  <a:pt x="0" y="2628900"/>
                </a:lnTo>
                <a:lnTo>
                  <a:pt x="2985681" y="2628900"/>
                </a:lnTo>
                <a:lnTo>
                  <a:pt x="3244850" y="2984500"/>
                </a:lnTo>
                <a:lnTo>
                  <a:pt x="3491293" y="2628900"/>
                </a:lnTo>
                <a:lnTo>
                  <a:pt x="4794250" y="2628900"/>
                </a:lnTo>
                <a:lnTo>
                  <a:pt x="4794250" y="0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16" name="Text 13"/>
          <p:cNvSpPr/>
          <p:nvPr/>
        </p:nvSpPr>
        <p:spPr>
          <a:xfrm>
            <a:off x="1892300" y="3587750"/>
            <a:ext cx="4794250" cy="298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50545" y="3578860"/>
            <a:ext cx="260985" cy="260985"/>
          </a:xfrm>
          <a:custGeom>
            <a:avLst/>
            <a:gdLst/>
            <a:ahLst/>
            <a:cxnLst/>
            <a:rect l="l" t="t" r="r" b="b"/>
            <a:pathLst>
              <a:path w="260985" h="260985">
                <a:moveTo>
                  <a:pt x="130493" y="0"/>
                </a:moveTo>
                <a:lnTo>
                  <a:pt x="100571" y="3446"/>
                </a:lnTo>
                <a:lnTo>
                  <a:pt x="73105" y="13263"/>
                </a:lnTo>
                <a:lnTo>
                  <a:pt x="48875" y="28667"/>
                </a:lnTo>
                <a:lnTo>
                  <a:pt x="28667" y="48875"/>
                </a:lnTo>
                <a:lnTo>
                  <a:pt x="13263" y="73105"/>
                </a:lnTo>
                <a:lnTo>
                  <a:pt x="3446" y="100571"/>
                </a:lnTo>
                <a:lnTo>
                  <a:pt x="0" y="130493"/>
                </a:lnTo>
                <a:lnTo>
                  <a:pt x="3446" y="160413"/>
                </a:lnTo>
                <a:lnTo>
                  <a:pt x="13263" y="187880"/>
                </a:lnTo>
                <a:lnTo>
                  <a:pt x="28667" y="212109"/>
                </a:lnTo>
                <a:lnTo>
                  <a:pt x="48875" y="232317"/>
                </a:lnTo>
                <a:lnTo>
                  <a:pt x="73105" y="247722"/>
                </a:lnTo>
                <a:lnTo>
                  <a:pt x="100571" y="257539"/>
                </a:lnTo>
                <a:lnTo>
                  <a:pt x="130493" y="260985"/>
                </a:lnTo>
                <a:lnTo>
                  <a:pt x="160413" y="257539"/>
                </a:lnTo>
                <a:lnTo>
                  <a:pt x="187880" y="247722"/>
                </a:lnTo>
                <a:lnTo>
                  <a:pt x="212109" y="232317"/>
                </a:lnTo>
                <a:lnTo>
                  <a:pt x="232317" y="212109"/>
                </a:lnTo>
                <a:lnTo>
                  <a:pt x="247722" y="187880"/>
                </a:lnTo>
                <a:lnTo>
                  <a:pt x="257539" y="160413"/>
                </a:lnTo>
                <a:lnTo>
                  <a:pt x="260985" y="130493"/>
                </a:lnTo>
                <a:lnTo>
                  <a:pt x="257539" y="100571"/>
                </a:lnTo>
                <a:lnTo>
                  <a:pt x="247722" y="73105"/>
                </a:lnTo>
                <a:lnTo>
                  <a:pt x="232317" y="48875"/>
                </a:lnTo>
                <a:lnTo>
                  <a:pt x="212109" y="28667"/>
                </a:lnTo>
                <a:lnTo>
                  <a:pt x="187880" y="13263"/>
                </a:lnTo>
                <a:lnTo>
                  <a:pt x="160413" y="3446"/>
                </a:lnTo>
                <a:lnTo>
                  <a:pt x="130493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8" name="Text 15"/>
          <p:cNvSpPr/>
          <p:nvPr/>
        </p:nvSpPr>
        <p:spPr>
          <a:xfrm>
            <a:off x="550545" y="3578860"/>
            <a:ext cx="260985" cy="260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1" descr="https://kimi-img.moonshot.cn/pub/slides/slides_tmpl/image/25-08-27-19:58:44-d2nf5t18bjvh7rlivv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5" y="3651250"/>
            <a:ext cx="121285" cy="123825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11378610" y="5892386"/>
            <a:ext cx="260689" cy="260689"/>
          </a:xfrm>
          <a:custGeom>
            <a:avLst/>
            <a:gdLst/>
            <a:ahLst/>
            <a:cxnLst/>
            <a:rect l="l" t="t" r="r" b="b"/>
            <a:pathLst>
              <a:path w="260689" h="260689">
                <a:moveTo>
                  <a:pt x="130345" y="0"/>
                </a:moveTo>
                <a:lnTo>
                  <a:pt x="100457" y="3442"/>
                </a:lnTo>
                <a:lnTo>
                  <a:pt x="73022" y="13248"/>
                </a:lnTo>
                <a:lnTo>
                  <a:pt x="48820" y="28635"/>
                </a:lnTo>
                <a:lnTo>
                  <a:pt x="28635" y="48820"/>
                </a:lnTo>
                <a:lnTo>
                  <a:pt x="13248" y="73022"/>
                </a:lnTo>
                <a:lnTo>
                  <a:pt x="3442" y="100457"/>
                </a:lnTo>
                <a:lnTo>
                  <a:pt x="0" y="130345"/>
                </a:lnTo>
                <a:lnTo>
                  <a:pt x="3442" y="160231"/>
                </a:lnTo>
                <a:lnTo>
                  <a:pt x="13248" y="187667"/>
                </a:lnTo>
                <a:lnTo>
                  <a:pt x="28635" y="211869"/>
                </a:lnTo>
                <a:lnTo>
                  <a:pt x="48820" y="232054"/>
                </a:lnTo>
                <a:lnTo>
                  <a:pt x="73022" y="247441"/>
                </a:lnTo>
                <a:lnTo>
                  <a:pt x="100457" y="257247"/>
                </a:lnTo>
                <a:lnTo>
                  <a:pt x="130345" y="260689"/>
                </a:lnTo>
                <a:lnTo>
                  <a:pt x="160231" y="257247"/>
                </a:lnTo>
                <a:lnTo>
                  <a:pt x="187667" y="247441"/>
                </a:lnTo>
                <a:lnTo>
                  <a:pt x="211869" y="232054"/>
                </a:lnTo>
                <a:lnTo>
                  <a:pt x="232054" y="211869"/>
                </a:lnTo>
                <a:lnTo>
                  <a:pt x="247441" y="187667"/>
                </a:lnTo>
                <a:lnTo>
                  <a:pt x="257247" y="160231"/>
                </a:lnTo>
                <a:lnTo>
                  <a:pt x="260689" y="130345"/>
                </a:lnTo>
                <a:lnTo>
                  <a:pt x="257247" y="100457"/>
                </a:lnTo>
                <a:lnTo>
                  <a:pt x="247441" y="73022"/>
                </a:lnTo>
                <a:lnTo>
                  <a:pt x="232054" y="48820"/>
                </a:lnTo>
                <a:lnTo>
                  <a:pt x="211869" y="28635"/>
                </a:lnTo>
                <a:lnTo>
                  <a:pt x="187667" y="13248"/>
                </a:lnTo>
                <a:lnTo>
                  <a:pt x="160231" y="3442"/>
                </a:lnTo>
                <a:lnTo>
                  <a:pt x="130345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1" name="Text 17"/>
          <p:cNvSpPr/>
          <p:nvPr/>
        </p:nvSpPr>
        <p:spPr>
          <a:xfrm>
            <a:off x="11378610" y="5892386"/>
            <a:ext cx="260689" cy="260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2" descr="https://kimi-img.moonshot.cn/pub/slides/slides_tmpl/image/25-08-27-19:58:44-d2nf5t18bjvh7rlivv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8116" y="5965323"/>
            <a:ext cx="121321" cy="123899"/>
          </a:xfrm>
          <a:prstGeom prst="rect">
            <a:avLst/>
          </a:prstGeom>
        </p:spPr>
      </p:pic>
      <p:sp>
        <p:nvSpPr>
          <p:cNvPr id="23" name="Shape 18"/>
          <p:cNvSpPr/>
          <p:nvPr/>
        </p:nvSpPr>
        <p:spPr>
          <a:xfrm>
            <a:off x="9836195" y="3514946"/>
            <a:ext cx="260689" cy="260689"/>
          </a:xfrm>
          <a:custGeom>
            <a:avLst/>
            <a:gdLst/>
            <a:ahLst/>
            <a:cxnLst/>
            <a:rect l="l" t="t" r="r" b="b"/>
            <a:pathLst>
              <a:path w="260689" h="260689">
                <a:moveTo>
                  <a:pt x="130345" y="0"/>
                </a:moveTo>
                <a:lnTo>
                  <a:pt x="100457" y="3442"/>
                </a:lnTo>
                <a:lnTo>
                  <a:pt x="73022" y="13248"/>
                </a:lnTo>
                <a:lnTo>
                  <a:pt x="48820" y="28635"/>
                </a:lnTo>
                <a:lnTo>
                  <a:pt x="28635" y="48820"/>
                </a:lnTo>
                <a:lnTo>
                  <a:pt x="13248" y="73022"/>
                </a:lnTo>
                <a:lnTo>
                  <a:pt x="3442" y="100457"/>
                </a:lnTo>
                <a:lnTo>
                  <a:pt x="0" y="130345"/>
                </a:lnTo>
                <a:lnTo>
                  <a:pt x="3442" y="160231"/>
                </a:lnTo>
                <a:lnTo>
                  <a:pt x="13248" y="187667"/>
                </a:lnTo>
                <a:lnTo>
                  <a:pt x="28635" y="211869"/>
                </a:lnTo>
                <a:lnTo>
                  <a:pt x="48820" y="232054"/>
                </a:lnTo>
                <a:lnTo>
                  <a:pt x="73022" y="247441"/>
                </a:lnTo>
                <a:lnTo>
                  <a:pt x="100457" y="257247"/>
                </a:lnTo>
                <a:lnTo>
                  <a:pt x="130345" y="260689"/>
                </a:lnTo>
                <a:lnTo>
                  <a:pt x="160231" y="257247"/>
                </a:lnTo>
                <a:lnTo>
                  <a:pt x="187667" y="247441"/>
                </a:lnTo>
                <a:lnTo>
                  <a:pt x="211869" y="232054"/>
                </a:lnTo>
                <a:lnTo>
                  <a:pt x="232054" y="211869"/>
                </a:lnTo>
                <a:lnTo>
                  <a:pt x="247441" y="187667"/>
                </a:lnTo>
                <a:lnTo>
                  <a:pt x="257247" y="160231"/>
                </a:lnTo>
                <a:lnTo>
                  <a:pt x="260689" y="130345"/>
                </a:lnTo>
                <a:lnTo>
                  <a:pt x="257247" y="100457"/>
                </a:lnTo>
                <a:lnTo>
                  <a:pt x="247441" y="73022"/>
                </a:lnTo>
                <a:lnTo>
                  <a:pt x="232054" y="48820"/>
                </a:lnTo>
                <a:lnTo>
                  <a:pt x="211869" y="28635"/>
                </a:lnTo>
                <a:lnTo>
                  <a:pt x="187667" y="13248"/>
                </a:lnTo>
                <a:lnTo>
                  <a:pt x="160231" y="3442"/>
                </a:lnTo>
                <a:lnTo>
                  <a:pt x="130345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4" name="Text 19"/>
          <p:cNvSpPr/>
          <p:nvPr/>
        </p:nvSpPr>
        <p:spPr>
          <a:xfrm>
            <a:off x="9836195" y="3514946"/>
            <a:ext cx="260689" cy="260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5" name="Image 3" descr="https://kimi-img.moonshot.cn/pub/slides/slides_tmpl/image/25-08-27-19:58:44-d2nf5t18bjvh7rlivv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701" y="3587883"/>
            <a:ext cx="121321" cy="123899"/>
          </a:xfrm>
          <a:prstGeom prst="rect">
            <a:avLst/>
          </a:prstGeom>
        </p:spPr>
      </p:pic>
      <p:sp>
        <p:nvSpPr>
          <p:cNvPr id="26" name="Shape 20"/>
          <p:cNvSpPr/>
          <p:nvPr/>
        </p:nvSpPr>
        <p:spPr>
          <a:xfrm>
            <a:off x="1987550" y="5871210"/>
            <a:ext cx="260985" cy="260985"/>
          </a:xfrm>
          <a:custGeom>
            <a:avLst/>
            <a:gdLst/>
            <a:ahLst/>
            <a:cxnLst/>
            <a:rect l="l" t="t" r="r" b="b"/>
            <a:pathLst>
              <a:path w="260985" h="260985">
                <a:moveTo>
                  <a:pt x="130493" y="0"/>
                </a:moveTo>
                <a:lnTo>
                  <a:pt x="100571" y="3446"/>
                </a:lnTo>
                <a:lnTo>
                  <a:pt x="73105" y="13263"/>
                </a:lnTo>
                <a:lnTo>
                  <a:pt x="48875" y="28667"/>
                </a:lnTo>
                <a:lnTo>
                  <a:pt x="28667" y="48875"/>
                </a:lnTo>
                <a:lnTo>
                  <a:pt x="13263" y="73105"/>
                </a:lnTo>
                <a:lnTo>
                  <a:pt x="3446" y="100571"/>
                </a:lnTo>
                <a:lnTo>
                  <a:pt x="0" y="130493"/>
                </a:lnTo>
                <a:lnTo>
                  <a:pt x="3446" y="160413"/>
                </a:lnTo>
                <a:lnTo>
                  <a:pt x="13263" y="187880"/>
                </a:lnTo>
                <a:lnTo>
                  <a:pt x="28667" y="212109"/>
                </a:lnTo>
                <a:lnTo>
                  <a:pt x="48875" y="232317"/>
                </a:lnTo>
                <a:lnTo>
                  <a:pt x="73105" y="247722"/>
                </a:lnTo>
                <a:lnTo>
                  <a:pt x="100571" y="257539"/>
                </a:lnTo>
                <a:lnTo>
                  <a:pt x="130493" y="260985"/>
                </a:lnTo>
                <a:lnTo>
                  <a:pt x="160413" y="257539"/>
                </a:lnTo>
                <a:lnTo>
                  <a:pt x="187880" y="247722"/>
                </a:lnTo>
                <a:lnTo>
                  <a:pt x="212109" y="232317"/>
                </a:lnTo>
                <a:lnTo>
                  <a:pt x="232317" y="212109"/>
                </a:lnTo>
                <a:lnTo>
                  <a:pt x="247722" y="187880"/>
                </a:lnTo>
                <a:lnTo>
                  <a:pt x="257539" y="160413"/>
                </a:lnTo>
                <a:lnTo>
                  <a:pt x="260985" y="130493"/>
                </a:lnTo>
                <a:lnTo>
                  <a:pt x="257539" y="100571"/>
                </a:lnTo>
                <a:lnTo>
                  <a:pt x="247722" y="73105"/>
                </a:lnTo>
                <a:lnTo>
                  <a:pt x="232317" y="48875"/>
                </a:lnTo>
                <a:lnTo>
                  <a:pt x="212109" y="28667"/>
                </a:lnTo>
                <a:lnTo>
                  <a:pt x="187880" y="13263"/>
                </a:lnTo>
                <a:lnTo>
                  <a:pt x="160413" y="3446"/>
                </a:lnTo>
                <a:lnTo>
                  <a:pt x="130493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7" name="Text 21"/>
          <p:cNvSpPr/>
          <p:nvPr/>
        </p:nvSpPr>
        <p:spPr>
          <a:xfrm>
            <a:off x="1987550" y="5871210"/>
            <a:ext cx="260985" cy="260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4" descr="https://kimi-img.moonshot.cn/pub/slides/slides_tmpl/image/25-08-27-19:58:44-d2nf5t18bjvh7rlivv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943600"/>
            <a:ext cx="121285" cy="123825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379638" y="358393"/>
            <a:ext cx="651051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Over-Automation Traps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578485" y="1454785"/>
            <a:ext cx="31965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Retain Human Oversight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629920" y="1854835"/>
            <a:ext cx="4396740" cy="1058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human oversight for critical decisions like pricing, hiring, and brand voice to prevent tone-deaf campaigns or biased outcomes.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5739765" y="1438910"/>
            <a:ext cx="319659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Transparency with Stakeholders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791200" y="1838960"/>
            <a:ext cx="4300220" cy="1058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Transparently disclose AI use to customers and investors, maintaining trust and ensuring alignment with business values and market conditions.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1981200" y="3848735"/>
            <a:ext cx="319659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Regularly Audit Model Outputs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2032635" y="4248785"/>
            <a:ext cx="4469765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Regularly audit AI model outputs for drift and accuracy, ensuring automation continues to support business goals and ethical standards.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8442960" y="3874135"/>
            <a:ext cx="319659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AI Use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7268845" y="4300220"/>
            <a:ext cx="4271010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AI use aligns with ethical guidelines, avoiding over-automation in areas requiring human judgment and empathy.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96000" y="0"/>
            <a:ext cx="6095572" cy="6857615"/>
          </a:xfrm>
          <a:custGeom>
            <a:avLst/>
            <a:gdLst/>
            <a:ahLst/>
            <a:cxnLst/>
            <a:rect l="l" t="t" r="r" b="b"/>
            <a:pathLst>
              <a:path w="6095572" h="6857615">
                <a:moveTo>
                  <a:pt x="6095572" y="0"/>
                </a:moveTo>
                <a:lnTo>
                  <a:pt x="0" y="0"/>
                </a:lnTo>
                <a:lnTo>
                  <a:pt x="0" y="6857615"/>
                </a:lnTo>
                <a:lnTo>
                  <a:pt x="6095572" y="6857615"/>
                </a:lnTo>
                <a:lnTo>
                  <a:pt x="6095572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0" y="0"/>
            <a:ext cx="6095572" cy="685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981947" y="342875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0981947" y="342875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15519" y="342875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415519" y="342875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35" y="5828665"/>
            <a:ext cx="6095365" cy="1028700"/>
          </a:xfrm>
          <a:custGeom>
            <a:avLst/>
            <a:gdLst/>
            <a:ahLst/>
            <a:cxnLst/>
            <a:rect l="l" t="t" r="r" b="b"/>
            <a:pathLst>
              <a:path w="6095365" h="1028700">
                <a:moveTo>
                  <a:pt x="6095365" y="0"/>
                </a:moveTo>
                <a:lnTo>
                  <a:pt x="0" y="0"/>
                </a:lnTo>
                <a:lnTo>
                  <a:pt x="0" y="1028700"/>
                </a:lnTo>
                <a:lnTo>
                  <a:pt x="6095365" y="1028700"/>
                </a:lnTo>
                <a:lnTo>
                  <a:pt x="6095365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9" name="Text 7"/>
          <p:cNvSpPr/>
          <p:nvPr/>
        </p:nvSpPr>
        <p:spPr>
          <a:xfrm>
            <a:off x="635" y="5828665"/>
            <a:ext cx="609536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8-27-19:58:42-d2nf5sh8bjvh7rlivv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22" y="2971591"/>
            <a:ext cx="5384428" cy="348478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250940" y="1217295"/>
            <a:ext cx="5626100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then Scale Mindset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4830" y="1878965"/>
            <a:ext cx="54495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AI Adoption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85470" y="2604135"/>
            <a:ext cx="5033010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one repetitive task, measure time saved and error reduction, then expand to adjacent workflows. Maintain feedback loops for continuous improvement.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2958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09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62958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0651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15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20651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8681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18681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023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61023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91379" y="3088189"/>
            <a:ext cx="4760616" cy="36845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900" dirty="0">
                <a:solidFill>
                  <a:srgbClr val="D9D9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19:58:42-d2nf5sh8bjvh7rlivvdg.png"/>
          <p:cNvPicPr>
            <a:picLocks noChangeAspect="1"/>
          </p:cNvPicPr>
          <p:nvPr/>
        </p:nvPicPr>
        <p:blipFill>
          <a:blip r:embed="rId3"/>
          <a:srcRect b="26800"/>
          <a:stretch/>
        </p:blipFill>
        <p:spPr>
          <a:xfrm>
            <a:off x="610235" y="762000"/>
            <a:ext cx="5782310" cy="11430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10235" y="3505200"/>
            <a:ext cx="6704965" cy="1979930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Capstone Drill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12191144" h="6857615">
                <a:moveTo>
                  <a:pt x="12191144" y="0"/>
                </a:moveTo>
                <a:lnTo>
                  <a:pt x="0" y="0"/>
                </a:lnTo>
                <a:lnTo>
                  <a:pt x="0" y="6857615"/>
                </a:lnTo>
                <a:lnTo>
                  <a:pt x="12191144" y="6857615"/>
                </a:lnTo>
                <a:lnTo>
                  <a:pt x="1219114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428" y="0"/>
            <a:ext cx="12191144" cy="685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27195" y="2533650"/>
            <a:ext cx="3737610" cy="3543935"/>
          </a:xfrm>
          <a:custGeom>
            <a:avLst/>
            <a:gdLst/>
            <a:ahLst/>
            <a:cxnLst/>
            <a:rect l="l" t="t" r="r" b="b"/>
            <a:pathLst>
              <a:path w="3737610" h="3543935">
                <a:moveTo>
                  <a:pt x="3623444" y="0"/>
                </a:moveTo>
                <a:lnTo>
                  <a:pt x="114166" y="0"/>
                </a:lnTo>
                <a:lnTo>
                  <a:pt x="83816" y="4153"/>
                </a:lnTo>
                <a:lnTo>
                  <a:pt x="56544" y="15875"/>
                </a:lnTo>
                <a:lnTo>
                  <a:pt x="33439" y="34057"/>
                </a:lnTo>
                <a:lnTo>
                  <a:pt x="15587" y="57590"/>
                </a:lnTo>
                <a:lnTo>
                  <a:pt x="4078" y="85366"/>
                </a:lnTo>
                <a:lnTo>
                  <a:pt x="0" y="116277"/>
                </a:lnTo>
                <a:lnTo>
                  <a:pt x="0" y="3427657"/>
                </a:lnTo>
                <a:lnTo>
                  <a:pt x="4078" y="3458569"/>
                </a:lnTo>
                <a:lnTo>
                  <a:pt x="15587" y="3486345"/>
                </a:lnTo>
                <a:lnTo>
                  <a:pt x="33439" y="3509878"/>
                </a:lnTo>
                <a:lnTo>
                  <a:pt x="56544" y="3528060"/>
                </a:lnTo>
                <a:lnTo>
                  <a:pt x="83816" y="3539782"/>
                </a:lnTo>
                <a:lnTo>
                  <a:pt x="114166" y="3543935"/>
                </a:lnTo>
                <a:lnTo>
                  <a:pt x="3623444" y="3543935"/>
                </a:lnTo>
                <a:lnTo>
                  <a:pt x="3653794" y="3539782"/>
                </a:lnTo>
                <a:lnTo>
                  <a:pt x="3681066" y="3528060"/>
                </a:lnTo>
                <a:lnTo>
                  <a:pt x="3704171" y="3509878"/>
                </a:lnTo>
                <a:lnTo>
                  <a:pt x="3722023" y="3486345"/>
                </a:lnTo>
                <a:lnTo>
                  <a:pt x="3733532" y="3458569"/>
                </a:lnTo>
                <a:lnTo>
                  <a:pt x="3737610" y="3427657"/>
                </a:lnTo>
                <a:lnTo>
                  <a:pt x="3737610" y="116277"/>
                </a:lnTo>
                <a:lnTo>
                  <a:pt x="3733532" y="85366"/>
                </a:lnTo>
                <a:lnTo>
                  <a:pt x="3722023" y="57590"/>
                </a:lnTo>
                <a:lnTo>
                  <a:pt x="3704171" y="34057"/>
                </a:lnTo>
                <a:lnTo>
                  <a:pt x="3681066" y="15875"/>
                </a:lnTo>
                <a:lnTo>
                  <a:pt x="3653794" y="4153"/>
                </a:lnTo>
                <a:lnTo>
                  <a:pt x="3623444" y="0"/>
                </a:lnTo>
                <a:close/>
              </a:path>
            </a:pathLst>
          </a:custGeom>
          <a:solidFill>
            <a:srgbClr val="EEEEEE"/>
          </a:solidFill>
          <a:ln/>
        </p:spPr>
      </p:sp>
      <p:sp>
        <p:nvSpPr>
          <p:cNvPr id="5" name="Text 3"/>
          <p:cNvSpPr/>
          <p:nvPr/>
        </p:nvSpPr>
        <p:spPr>
          <a:xfrm>
            <a:off x="4227195" y="2533650"/>
            <a:ext cx="3737610" cy="3543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212455" y="2533650"/>
            <a:ext cx="3737610" cy="3544570"/>
          </a:xfrm>
          <a:custGeom>
            <a:avLst/>
            <a:gdLst/>
            <a:ahLst/>
            <a:cxnLst/>
            <a:rect l="l" t="t" r="r" b="b"/>
            <a:pathLst>
              <a:path w="3737610" h="3544570">
                <a:moveTo>
                  <a:pt x="3623444" y="0"/>
                </a:moveTo>
                <a:lnTo>
                  <a:pt x="114166" y="0"/>
                </a:lnTo>
                <a:lnTo>
                  <a:pt x="83816" y="4154"/>
                </a:lnTo>
                <a:lnTo>
                  <a:pt x="56544" y="15878"/>
                </a:lnTo>
                <a:lnTo>
                  <a:pt x="33439" y="34063"/>
                </a:lnTo>
                <a:lnTo>
                  <a:pt x="15587" y="57600"/>
                </a:lnTo>
                <a:lnTo>
                  <a:pt x="4078" y="85382"/>
                </a:lnTo>
                <a:lnTo>
                  <a:pt x="0" y="116298"/>
                </a:lnTo>
                <a:lnTo>
                  <a:pt x="0" y="3428272"/>
                </a:lnTo>
                <a:lnTo>
                  <a:pt x="4078" y="3459188"/>
                </a:lnTo>
                <a:lnTo>
                  <a:pt x="15587" y="3486970"/>
                </a:lnTo>
                <a:lnTo>
                  <a:pt x="33439" y="3510506"/>
                </a:lnTo>
                <a:lnTo>
                  <a:pt x="56544" y="3528692"/>
                </a:lnTo>
                <a:lnTo>
                  <a:pt x="83816" y="3540416"/>
                </a:lnTo>
                <a:lnTo>
                  <a:pt x="114166" y="3544570"/>
                </a:lnTo>
                <a:lnTo>
                  <a:pt x="3623444" y="3544570"/>
                </a:lnTo>
                <a:lnTo>
                  <a:pt x="3653794" y="3540416"/>
                </a:lnTo>
                <a:lnTo>
                  <a:pt x="3681066" y="3528692"/>
                </a:lnTo>
                <a:lnTo>
                  <a:pt x="3704171" y="3510506"/>
                </a:lnTo>
                <a:lnTo>
                  <a:pt x="3722023" y="3486970"/>
                </a:lnTo>
                <a:lnTo>
                  <a:pt x="3733532" y="3459188"/>
                </a:lnTo>
                <a:lnTo>
                  <a:pt x="3737610" y="3428272"/>
                </a:lnTo>
                <a:lnTo>
                  <a:pt x="3737610" y="116298"/>
                </a:lnTo>
                <a:lnTo>
                  <a:pt x="3733532" y="85382"/>
                </a:lnTo>
                <a:lnTo>
                  <a:pt x="3722023" y="57600"/>
                </a:lnTo>
                <a:lnTo>
                  <a:pt x="3704171" y="34063"/>
                </a:lnTo>
                <a:lnTo>
                  <a:pt x="3681066" y="15878"/>
                </a:lnTo>
                <a:lnTo>
                  <a:pt x="3653794" y="4154"/>
                </a:lnTo>
                <a:lnTo>
                  <a:pt x="3623444" y="0"/>
                </a:lnTo>
                <a:close/>
              </a:path>
            </a:pathLst>
          </a:custGeom>
          <a:solidFill>
            <a:srgbClr val="CCCCCC"/>
          </a:solidFill>
          <a:ln/>
        </p:spPr>
      </p:sp>
      <p:sp>
        <p:nvSpPr>
          <p:cNvPr id="7" name="Text 5"/>
          <p:cNvSpPr/>
          <p:nvPr/>
        </p:nvSpPr>
        <p:spPr>
          <a:xfrm>
            <a:off x="8212455" y="2533650"/>
            <a:ext cx="3737610" cy="3544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778762" y="520664"/>
            <a:ext cx="353874" cy="465158"/>
          </a:xfrm>
          <a:custGeom>
            <a:avLst/>
            <a:gdLst/>
            <a:ahLst/>
            <a:cxnLst/>
            <a:rect l="l" t="t" r="r" b="b"/>
            <a:pathLst>
              <a:path w="353874" h="465158">
                <a:moveTo>
                  <a:pt x="336402" y="0"/>
                </a:moveTo>
                <a:lnTo>
                  <a:pt x="17472" y="0"/>
                </a:lnTo>
                <a:lnTo>
                  <a:pt x="10672" y="1373"/>
                </a:lnTo>
                <a:lnTo>
                  <a:pt x="5118" y="5118"/>
                </a:lnTo>
                <a:lnTo>
                  <a:pt x="1373" y="10671"/>
                </a:lnTo>
                <a:lnTo>
                  <a:pt x="0" y="17470"/>
                </a:lnTo>
                <a:lnTo>
                  <a:pt x="0" y="336354"/>
                </a:lnTo>
                <a:lnTo>
                  <a:pt x="1373" y="343154"/>
                </a:lnTo>
                <a:lnTo>
                  <a:pt x="5118" y="348707"/>
                </a:lnTo>
                <a:lnTo>
                  <a:pt x="10672" y="352451"/>
                </a:lnTo>
                <a:lnTo>
                  <a:pt x="17472" y="353824"/>
                </a:lnTo>
                <a:lnTo>
                  <a:pt x="228472" y="353824"/>
                </a:lnTo>
                <a:lnTo>
                  <a:pt x="233280" y="356022"/>
                </a:lnTo>
                <a:lnTo>
                  <a:pt x="323210" y="459529"/>
                </a:lnTo>
                <a:lnTo>
                  <a:pt x="332473" y="465158"/>
                </a:lnTo>
                <a:lnTo>
                  <a:pt x="342517" y="464436"/>
                </a:lnTo>
                <a:lnTo>
                  <a:pt x="350574" y="458396"/>
                </a:lnTo>
                <a:lnTo>
                  <a:pt x="353874" y="448073"/>
                </a:lnTo>
                <a:lnTo>
                  <a:pt x="353874" y="17470"/>
                </a:lnTo>
                <a:lnTo>
                  <a:pt x="352501" y="10671"/>
                </a:lnTo>
                <a:lnTo>
                  <a:pt x="348756" y="5118"/>
                </a:lnTo>
                <a:lnTo>
                  <a:pt x="343202" y="1373"/>
                </a:lnTo>
                <a:lnTo>
                  <a:pt x="336402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0778762" y="520664"/>
            <a:ext cx="353874" cy="4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212334" y="520664"/>
            <a:ext cx="353874" cy="465158"/>
          </a:xfrm>
          <a:custGeom>
            <a:avLst/>
            <a:gdLst/>
            <a:ahLst/>
            <a:cxnLst/>
            <a:rect l="l" t="t" r="r" b="b"/>
            <a:pathLst>
              <a:path w="353874" h="465158">
                <a:moveTo>
                  <a:pt x="336402" y="0"/>
                </a:moveTo>
                <a:lnTo>
                  <a:pt x="17472" y="0"/>
                </a:lnTo>
                <a:lnTo>
                  <a:pt x="10672" y="1373"/>
                </a:lnTo>
                <a:lnTo>
                  <a:pt x="5118" y="5118"/>
                </a:lnTo>
                <a:lnTo>
                  <a:pt x="1373" y="10671"/>
                </a:lnTo>
                <a:lnTo>
                  <a:pt x="0" y="17470"/>
                </a:lnTo>
                <a:lnTo>
                  <a:pt x="0" y="336354"/>
                </a:lnTo>
                <a:lnTo>
                  <a:pt x="1373" y="343154"/>
                </a:lnTo>
                <a:lnTo>
                  <a:pt x="5118" y="348707"/>
                </a:lnTo>
                <a:lnTo>
                  <a:pt x="10672" y="352451"/>
                </a:lnTo>
                <a:lnTo>
                  <a:pt x="17472" y="353824"/>
                </a:lnTo>
                <a:lnTo>
                  <a:pt x="228472" y="353824"/>
                </a:lnTo>
                <a:lnTo>
                  <a:pt x="233280" y="356022"/>
                </a:lnTo>
                <a:lnTo>
                  <a:pt x="323210" y="459529"/>
                </a:lnTo>
                <a:lnTo>
                  <a:pt x="332473" y="465158"/>
                </a:lnTo>
                <a:lnTo>
                  <a:pt x="342517" y="464436"/>
                </a:lnTo>
                <a:lnTo>
                  <a:pt x="350574" y="458396"/>
                </a:lnTo>
                <a:lnTo>
                  <a:pt x="353874" y="448073"/>
                </a:lnTo>
                <a:lnTo>
                  <a:pt x="353874" y="17470"/>
                </a:lnTo>
                <a:lnTo>
                  <a:pt x="352501" y="10671"/>
                </a:lnTo>
                <a:lnTo>
                  <a:pt x="348756" y="5118"/>
                </a:lnTo>
                <a:lnTo>
                  <a:pt x="343202" y="1373"/>
                </a:lnTo>
                <a:lnTo>
                  <a:pt x="336402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1212334" y="520664"/>
            <a:ext cx="353874" cy="4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4864" y="380739"/>
            <a:ext cx="508285" cy="508285"/>
          </a:xfrm>
          <a:custGeom>
            <a:avLst/>
            <a:gdLst/>
            <a:ahLst/>
            <a:cxnLst/>
            <a:rect l="l" t="t" r="r" b="b"/>
            <a:pathLst>
              <a:path w="508285" h="508285">
                <a:moveTo>
                  <a:pt x="254142" y="0"/>
                </a:moveTo>
                <a:lnTo>
                  <a:pt x="224504" y="1710"/>
                </a:lnTo>
                <a:lnTo>
                  <a:pt x="195870" y="6712"/>
                </a:lnTo>
                <a:lnTo>
                  <a:pt x="168431" y="14816"/>
                </a:lnTo>
                <a:lnTo>
                  <a:pt x="142377" y="25831"/>
                </a:lnTo>
                <a:lnTo>
                  <a:pt x="117900" y="39567"/>
                </a:lnTo>
                <a:lnTo>
                  <a:pt x="95189" y="55832"/>
                </a:lnTo>
                <a:lnTo>
                  <a:pt x="74437" y="74437"/>
                </a:lnTo>
                <a:lnTo>
                  <a:pt x="55832" y="95189"/>
                </a:lnTo>
                <a:lnTo>
                  <a:pt x="39567" y="117900"/>
                </a:lnTo>
                <a:lnTo>
                  <a:pt x="25831" y="142377"/>
                </a:lnTo>
                <a:lnTo>
                  <a:pt x="14816" y="168431"/>
                </a:lnTo>
                <a:lnTo>
                  <a:pt x="6712" y="195870"/>
                </a:lnTo>
                <a:lnTo>
                  <a:pt x="1710" y="224504"/>
                </a:lnTo>
                <a:lnTo>
                  <a:pt x="0" y="254142"/>
                </a:lnTo>
                <a:lnTo>
                  <a:pt x="1710" y="283781"/>
                </a:lnTo>
                <a:lnTo>
                  <a:pt x="6712" y="312415"/>
                </a:lnTo>
                <a:lnTo>
                  <a:pt x="14816" y="339854"/>
                </a:lnTo>
                <a:lnTo>
                  <a:pt x="25831" y="365908"/>
                </a:lnTo>
                <a:lnTo>
                  <a:pt x="39567" y="390385"/>
                </a:lnTo>
                <a:lnTo>
                  <a:pt x="55832" y="413096"/>
                </a:lnTo>
                <a:lnTo>
                  <a:pt x="74437" y="433848"/>
                </a:lnTo>
                <a:lnTo>
                  <a:pt x="95189" y="452453"/>
                </a:lnTo>
                <a:lnTo>
                  <a:pt x="117900" y="468718"/>
                </a:lnTo>
                <a:lnTo>
                  <a:pt x="142377" y="482454"/>
                </a:lnTo>
                <a:lnTo>
                  <a:pt x="168431" y="493469"/>
                </a:lnTo>
                <a:lnTo>
                  <a:pt x="195870" y="501573"/>
                </a:lnTo>
                <a:lnTo>
                  <a:pt x="224504" y="506575"/>
                </a:lnTo>
                <a:lnTo>
                  <a:pt x="254142" y="508285"/>
                </a:lnTo>
                <a:lnTo>
                  <a:pt x="283781" y="506575"/>
                </a:lnTo>
                <a:lnTo>
                  <a:pt x="312415" y="501573"/>
                </a:lnTo>
                <a:lnTo>
                  <a:pt x="339854" y="493469"/>
                </a:lnTo>
                <a:lnTo>
                  <a:pt x="365908" y="482454"/>
                </a:lnTo>
                <a:lnTo>
                  <a:pt x="390385" y="468718"/>
                </a:lnTo>
                <a:lnTo>
                  <a:pt x="413096" y="452453"/>
                </a:lnTo>
                <a:lnTo>
                  <a:pt x="433848" y="433848"/>
                </a:lnTo>
                <a:lnTo>
                  <a:pt x="452453" y="413096"/>
                </a:lnTo>
                <a:lnTo>
                  <a:pt x="468718" y="390385"/>
                </a:lnTo>
                <a:lnTo>
                  <a:pt x="482454" y="365908"/>
                </a:lnTo>
                <a:lnTo>
                  <a:pt x="493469" y="339854"/>
                </a:lnTo>
                <a:lnTo>
                  <a:pt x="501573" y="312415"/>
                </a:lnTo>
                <a:lnTo>
                  <a:pt x="506575" y="283781"/>
                </a:lnTo>
                <a:lnTo>
                  <a:pt x="508285" y="254142"/>
                </a:lnTo>
                <a:lnTo>
                  <a:pt x="506575" y="224504"/>
                </a:lnTo>
                <a:lnTo>
                  <a:pt x="501573" y="195870"/>
                </a:lnTo>
                <a:lnTo>
                  <a:pt x="493469" y="168431"/>
                </a:lnTo>
                <a:lnTo>
                  <a:pt x="482454" y="142377"/>
                </a:lnTo>
                <a:lnTo>
                  <a:pt x="468718" y="117900"/>
                </a:lnTo>
                <a:lnTo>
                  <a:pt x="452453" y="95189"/>
                </a:lnTo>
                <a:lnTo>
                  <a:pt x="433848" y="74437"/>
                </a:lnTo>
                <a:lnTo>
                  <a:pt x="413096" y="55832"/>
                </a:lnTo>
                <a:lnTo>
                  <a:pt x="390385" y="39567"/>
                </a:lnTo>
                <a:lnTo>
                  <a:pt x="365908" y="25831"/>
                </a:lnTo>
                <a:lnTo>
                  <a:pt x="339854" y="14816"/>
                </a:lnTo>
                <a:lnTo>
                  <a:pt x="312415" y="6712"/>
                </a:lnTo>
                <a:lnTo>
                  <a:pt x="283781" y="1710"/>
                </a:lnTo>
                <a:lnTo>
                  <a:pt x="254142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3" name="Text 11"/>
          <p:cNvSpPr/>
          <p:nvPr/>
        </p:nvSpPr>
        <p:spPr>
          <a:xfrm>
            <a:off x="304864" y="380739"/>
            <a:ext cx="508285" cy="508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89738" y="2590618"/>
            <a:ext cx="216021" cy="216021"/>
          </a:xfrm>
          <a:custGeom>
            <a:avLst/>
            <a:gdLst/>
            <a:ahLst/>
            <a:cxnLst/>
            <a:rect l="l" t="t" r="r" b="b"/>
            <a:pathLst>
              <a:path w="216021" h="216021">
                <a:moveTo>
                  <a:pt x="108011" y="0"/>
                </a:moveTo>
                <a:lnTo>
                  <a:pt x="79296" y="3858"/>
                </a:lnTo>
                <a:lnTo>
                  <a:pt x="53495" y="14746"/>
                </a:lnTo>
                <a:lnTo>
                  <a:pt x="31635" y="31635"/>
                </a:lnTo>
                <a:lnTo>
                  <a:pt x="14746" y="53495"/>
                </a:lnTo>
                <a:lnTo>
                  <a:pt x="3858" y="79296"/>
                </a:lnTo>
                <a:lnTo>
                  <a:pt x="0" y="108011"/>
                </a:lnTo>
                <a:lnTo>
                  <a:pt x="3858" y="136724"/>
                </a:lnTo>
                <a:lnTo>
                  <a:pt x="14746" y="162526"/>
                </a:lnTo>
                <a:lnTo>
                  <a:pt x="31635" y="184386"/>
                </a:lnTo>
                <a:lnTo>
                  <a:pt x="53495" y="201274"/>
                </a:lnTo>
                <a:lnTo>
                  <a:pt x="79296" y="212162"/>
                </a:lnTo>
                <a:lnTo>
                  <a:pt x="108011" y="216021"/>
                </a:lnTo>
                <a:lnTo>
                  <a:pt x="136724" y="212162"/>
                </a:lnTo>
                <a:lnTo>
                  <a:pt x="162526" y="201274"/>
                </a:lnTo>
                <a:lnTo>
                  <a:pt x="184386" y="184386"/>
                </a:lnTo>
                <a:lnTo>
                  <a:pt x="201274" y="162526"/>
                </a:lnTo>
                <a:lnTo>
                  <a:pt x="212162" y="136724"/>
                </a:lnTo>
                <a:lnTo>
                  <a:pt x="216021" y="108011"/>
                </a:lnTo>
                <a:lnTo>
                  <a:pt x="212162" y="79296"/>
                </a:lnTo>
                <a:lnTo>
                  <a:pt x="201274" y="53495"/>
                </a:lnTo>
                <a:lnTo>
                  <a:pt x="184386" y="31635"/>
                </a:lnTo>
                <a:lnTo>
                  <a:pt x="162526" y="14746"/>
                </a:lnTo>
                <a:lnTo>
                  <a:pt x="136724" y="3858"/>
                </a:lnTo>
                <a:lnTo>
                  <a:pt x="108011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5" name="Text 13"/>
          <p:cNvSpPr/>
          <p:nvPr/>
        </p:nvSpPr>
        <p:spPr>
          <a:xfrm>
            <a:off x="7689738" y="2590618"/>
            <a:ext cx="216021" cy="216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733416" y="2631226"/>
            <a:ext cx="89720" cy="140933"/>
          </a:xfrm>
          <a:custGeom>
            <a:avLst/>
            <a:gdLst/>
            <a:ahLst/>
            <a:cxnLst/>
            <a:rect l="l" t="t" r="r" b="b"/>
            <a:pathLst>
              <a:path w="89720" h="140933">
                <a:moveTo>
                  <a:pt x="89720" y="0"/>
                </a:moveTo>
                <a:lnTo>
                  <a:pt x="0" y="70470"/>
                </a:lnTo>
                <a:lnTo>
                  <a:pt x="89720" y="140933"/>
                </a:lnTo>
                <a:lnTo>
                  <a:pt x="8972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733416" y="2631226"/>
            <a:ext cx="89720" cy="14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677257" y="2590618"/>
            <a:ext cx="216021" cy="216021"/>
          </a:xfrm>
          <a:custGeom>
            <a:avLst/>
            <a:gdLst/>
            <a:ahLst/>
            <a:cxnLst/>
            <a:rect l="l" t="t" r="r" b="b"/>
            <a:pathLst>
              <a:path w="216021" h="216021">
                <a:moveTo>
                  <a:pt x="108011" y="0"/>
                </a:moveTo>
                <a:lnTo>
                  <a:pt x="79296" y="3858"/>
                </a:lnTo>
                <a:lnTo>
                  <a:pt x="53495" y="14746"/>
                </a:lnTo>
                <a:lnTo>
                  <a:pt x="31635" y="31635"/>
                </a:lnTo>
                <a:lnTo>
                  <a:pt x="14746" y="53495"/>
                </a:lnTo>
                <a:lnTo>
                  <a:pt x="3858" y="79296"/>
                </a:lnTo>
                <a:lnTo>
                  <a:pt x="0" y="108011"/>
                </a:lnTo>
                <a:lnTo>
                  <a:pt x="3858" y="136724"/>
                </a:lnTo>
                <a:lnTo>
                  <a:pt x="14746" y="162526"/>
                </a:lnTo>
                <a:lnTo>
                  <a:pt x="31635" y="184386"/>
                </a:lnTo>
                <a:lnTo>
                  <a:pt x="53495" y="201274"/>
                </a:lnTo>
                <a:lnTo>
                  <a:pt x="79296" y="212162"/>
                </a:lnTo>
                <a:lnTo>
                  <a:pt x="108011" y="216021"/>
                </a:lnTo>
                <a:lnTo>
                  <a:pt x="136724" y="212162"/>
                </a:lnTo>
                <a:lnTo>
                  <a:pt x="162526" y="201274"/>
                </a:lnTo>
                <a:lnTo>
                  <a:pt x="184386" y="184386"/>
                </a:lnTo>
                <a:lnTo>
                  <a:pt x="201274" y="162526"/>
                </a:lnTo>
                <a:lnTo>
                  <a:pt x="212162" y="136724"/>
                </a:lnTo>
                <a:lnTo>
                  <a:pt x="216021" y="108011"/>
                </a:lnTo>
                <a:lnTo>
                  <a:pt x="212162" y="79296"/>
                </a:lnTo>
                <a:lnTo>
                  <a:pt x="201274" y="53495"/>
                </a:lnTo>
                <a:lnTo>
                  <a:pt x="184386" y="31635"/>
                </a:lnTo>
                <a:lnTo>
                  <a:pt x="162526" y="14746"/>
                </a:lnTo>
                <a:lnTo>
                  <a:pt x="136724" y="3858"/>
                </a:lnTo>
                <a:lnTo>
                  <a:pt x="108011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9" name="Text 17"/>
          <p:cNvSpPr/>
          <p:nvPr/>
        </p:nvSpPr>
        <p:spPr>
          <a:xfrm>
            <a:off x="11677257" y="2590618"/>
            <a:ext cx="216021" cy="216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720936" y="2631226"/>
            <a:ext cx="89720" cy="140933"/>
          </a:xfrm>
          <a:custGeom>
            <a:avLst/>
            <a:gdLst/>
            <a:ahLst/>
            <a:cxnLst/>
            <a:rect l="l" t="t" r="r" b="b"/>
            <a:pathLst>
              <a:path w="89720" h="140933">
                <a:moveTo>
                  <a:pt x="89720" y="0"/>
                </a:moveTo>
                <a:lnTo>
                  <a:pt x="0" y="70470"/>
                </a:lnTo>
                <a:lnTo>
                  <a:pt x="89720" y="140933"/>
                </a:lnTo>
                <a:lnTo>
                  <a:pt x="8972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1720936" y="2631226"/>
            <a:ext cx="89720" cy="14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0" descr="https://kimi-img.moonshot.cn/pub/slides/slides_tmpl/image/25-08-27-19:58:43-d2nf5sp8bjvh7rlivvo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" y="2533650"/>
            <a:ext cx="3742055" cy="3549015"/>
          </a:xfrm>
          <a:prstGeom prst="rect">
            <a:avLst/>
          </a:prstGeom>
        </p:spPr>
      </p:pic>
      <p:sp>
        <p:nvSpPr>
          <p:cNvPr id="23" name="Shape 20"/>
          <p:cNvSpPr/>
          <p:nvPr/>
        </p:nvSpPr>
        <p:spPr>
          <a:xfrm>
            <a:off x="3702580" y="2591937"/>
            <a:ext cx="216030" cy="220333"/>
          </a:xfrm>
          <a:custGeom>
            <a:avLst/>
            <a:gdLst/>
            <a:ahLst/>
            <a:cxnLst/>
            <a:rect l="l" t="t" r="r" b="b"/>
            <a:pathLst>
              <a:path w="216030" h="220333">
                <a:moveTo>
                  <a:pt x="108015" y="0"/>
                </a:moveTo>
                <a:lnTo>
                  <a:pt x="79300" y="3935"/>
                </a:lnTo>
                <a:lnTo>
                  <a:pt x="53497" y="15040"/>
                </a:lnTo>
                <a:lnTo>
                  <a:pt x="31636" y="32266"/>
                </a:lnTo>
                <a:lnTo>
                  <a:pt x="14747" y="54563"/>
                </a:lnTo>
                <a:lnTo>
                  <a:pt x="3858" y="80879"/>
                </a:lnTo>
                <a:lnTo>
                  <a:pt x="0" y="110167"/>
                </a:lnTo>
                <a:lnTo>
                  <a:pt x="3858" y="139454"/>
                </a:lnTo>
                <a:lnTo>
                  <a:pt x="14747" y="165770"/>
                </a:lnTo>
                <a:lnTo>
                  <a:pt x="31636" y="188067"/>
                </a:lnTo>
                <a:lnTo>
                  <a:pt x="53497" y="205292"/>
                </a:lnTo>
                <a:lnTo>
                  <a:pt x="79300" y="216398"/>
                </a:lnTo>
                <a:lnTo>
                  <a:pt x="108015" y="220333"/>
                </a:lnTo>
                <a:lnTo>
                  <a:pt x="136730" y="216398"/>
                </a:lnTo>
                <a:lnTo>
                  <a:pt x="162532" y="205292"/>
                </a:lnTo>
                <a:lnTo>
                  <a:pt x="184393" y="188067"/>
                </a:lnTo>
                <a:lnTo>
                  <a:pt x="201283" y="165770"/>
                </a:lnTo>
                <a:lnTo>
                  <a:pt x="212171" y="139454"/>
                </a:lnTo>
                <a:lnTo>
                  <a:pt x="216030" y="110167"/>
                </a:lnTo>
                <a:lnTo>
                  <a:pt x="212171" y="80879"/>
                </a:lnTo>
                <a:lnTo>
                  <a:pt x="201283" y="54563"/>
                </a:lnTo>
                <a:lnTo>
                  <a:pt x="184393" y="32266"/>
                </a:lnTo>
                <a:lnTo>
                  <a:pt x="162532" y="15040"/>
                </a:lnTo>
                <a:lnTo>
                  <a:pt x="136730" y="3935"/>
                </a:lnTo>
                <a:lnTo>
                  <a:pt x="108015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24" name="Text 21"/>
          <p:cNvSpPr/>
          <p:nvPr/>
        </p:nvSpPr>
        <p:spPr>
          <a:xfrm>
            <a:off x="3702580" y="2591937"/>
            <a:ext cx="216030" cy="22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3746260" y="2633355"/>
            <a:ext cx="89724" cy="143747"/>
          </a:xfrm>
          <a:custGeom>
            <a:avLst/>
            <a:gdLst/>
            <a:ahLst/>
            <a:cxnLst/>
            <a:rect l="l" t="t" r="r" b="b"/>
            <a:pathLst>
              <a:path w="89724" h="143747">
                <a:moveTo>
                  <a:pt x="89724" y="0"/>
                </a:moveTo>
                <a:lnTo>
                  <a:pt x="0" y="71877"/>
                </a:lnTo>
                <a:lnTo>
                  <a:pt x="89724" y="143747"/>
                </a:lnTo>
                <a:lnTo>
                  <a:pt x="89724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3"/>
          <p:cNvSpPr/>
          <p:nvPr/>
        </p:nvSpPr>
        <p:spPr>
          <a:xfrm>
            <a:off x="3746260" y="2633355"/>
            <a:ext cx="89724" cy="143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1" descr="https://kimi-img.moonshot.cn/pub/slides/slides_tmpl/image/25-08-27-19:58:44-d2nf5t18bjvh7rlivv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195" y="2528570"/>
            <a:ext cx="3737610" cy="3549015"/>
          </a:xfrm>
          <a:prstGeom prst="rect">
            <a:avLst/>
          </a:prstGeom>
        </p:spPr>
      </p:pic>
      <p:pic>
        <p:nvPicPr>
          <p:cNvPr id="28" name="Image 2" descr="https://kimi-img.moonshot.cn/pub/slides/slides_tmpl/image/25-08-27-19:58:45-d2nf5t98bjvh7rlivv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995" y="2533650"/>
            <a:ext cx="3737610" cy="3549015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2863356" y="1427831"/>
            <a:ext cx="7077156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Research Sprint</a:t>
            </a:r>
            <a:endParaRPr lang="en-US" sz="1600" dirty="0"/>
          </a:p>
        </p:txBody>
      </p:sp>
      <p:sp>
        <p:nvSpPr>
          <p:cNvPr id="30" name="Text 25"/>
          <p:cNvSpPr/>
          <p:nvPr/>
        </p:nvSpPr>
        <p:spPr>
          <a:xfrm>
            <a:off x="450166" y="2947594"/>
            <a:ext cx="339697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Market Research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532475" y="3389607"/>
            <a:ext cx="3232357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AI to scan competitor sites, generate SWOT slides, and draft investor questions within 30 minutes, ensuring rapid market intelligence.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4397512" y="2947594"/>
            <a:ext cx="339697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Validate AI Outputs</a:t>
            </a:r>
            <a:endParaRPr lang="en-US" sz="1600" dirty="0"/>
          </a:p>
        </p:txBody>
      </p:sp>
      <p:sp>
        <p:nvSpPr>
          <p:cNvPr id="33" name="Text 28"/>
          <p:cNvSpPr/>
          <p:nvPr/>
        </p:nvSpPr>
        <p:spPr>
          <a:xfrm>
            <a:off x="4479821" y="3389607"/>
            <a:ext cx="3232357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AI-generated insights against manual research to identify gaps and verify accuracy before making strategic decisions.</a:t>
            </a:r>
            <a:endParaRPr lang="en-US" sz="1600" dirty="0"/>
          </a:p>
        </p:txBody>
      </p:sp>
      <p:sp>
        <p:nvSpPr>
          <p:cNvPr id="34" name="Text 29"/>
          <p:cNvSpPr/>
          <p:nvPr/>
        </p:nvSpPr>
        <p:spPr>
          <a:xfrm>
            <a:off x="8344860" y="2947594"/>
            <a:ext cx="339697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Market Prep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427169" y="3389607"/>
            <a:ext cx="3232357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Leverage AI for accelerated market research and investor pitch preparation, ensuring entrepreneurs are always informed and prepared.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03854" y="1530242"/>
            <a:ext cx="3301929" cy="76243"/>
          </a:xfrm>
          <a:custGeom>
            <a:avLst/>
            <a:gdLst/>
            <a:ahLst/>
            <a:cxnLst/>
            <a:rect l="l" t="t" r="r" b="b"/>
            <a:pathLst>
              <a:path w="3301929" h="76243">
                <a:moveTo>
                  <a:pt x="3301929" y="0"/>
                </a:moveTo>
                <a:lnTo>
                  <a:pt x="0" y="0"/>
                </a:lnTo>
                <a:lnTo>
                  <a:pt x="0" y="76243"/>
                </a:lnTo>
                <a:lnTo>
                  <a:pt x="3301929" y="76243"/>
                </a:lnTo>
                <a:lnTo>
                  <a:pt x="3301929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4603854" y="1530242"/>
            <a:ext cx="3301929" cy="7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280246" y="1530242"/>
            <a:ext cx="3301929" cy="76243"/>
          </a:xfrm>
          <a:custGeom>
            <a:avLst/>
            <a:gdLst/>
            <a:ahLst/>
            <a:cxnLst/>
            <a:rect l="l" t="t" r="r" b="b"/>
            <a:pathLst>
              <a:path w="3301929" h="76243">
                <a:moveTo>
                  <a:pt x="3301929" y="0"/>
                </a:moveTo>
                <a:lnTo>
                  <a:pt x="0" y="0"/>
                </a:lnTo>
                <a:lnTo>
                  <a:pt x="0" y="76243"/>
                </a:lnTo>
                <a:lnTo>
                  <a:pt x="3301929" y="76243"/>
                </a:lnTo>
                <a:lnTo>
                  <a:pt x="3301929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8280246" y="1530242"/>
            <a:ext cx="3301929" cy="7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908962" y="349225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0908962" y="349225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342534" y="349225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11342534" y="349225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340465" y="6076315"/>
            <a:ext cx="539750" cy="539750"/>
          </a:xfrm>
          <a:custGeom>
            <a:avLst/>
            <a:gdLst/>
            <a:ahLst/>
            <a:cxnLst/>
            <a:rect l="l" t="t" r="r" b="b"/>
            <a:pathLst>
              <a:path w="539750" h="539750">
                <a:moveTo>
                  <a:pt x="270725" y="0"/>
                </a:moveTo>
                <a:lnTo>
                  <a:pt x="242664" y="1367"/>
                </a:lnTo>
                <a:lnTo>
                  <a:pt x="214583" y="5732"/>
                </a:lnTo>
                <a:lnTo>
                  <a:pt x="186703" y="13178"/>
                </a:lnTo>
                <a:lnTo>
                  <a:pt x="159239" y="23788"/>
                </a:lnTo>
                <a:lnTo>
                  <a:pt x="133075" y="37287"/>
                </a:lnTo>
                <a:lnTo>
                  <a:pt x="109000" y="53198"/>
                </a:lnTo>
                <a:lnTo>
                  <a:pt x="87098" y="71304"/>
                </a:lnTo>
                <a:lnTo>
                  <a:pt x="67451" y="91386"/>
                </a:lnTo>
                <a:lnTo>
                  <a:pt x="50141" y="113226"/>
                </a:lnTo>
                <a:lnTo>
                  <a:pt x="35252" y="136609"/>
                </a:lnTo>
                <a:lnTo>
                  <a:pt x="22865" y="161315"/>
                </a:lnTo>
                <a:lnTo>
                  <a:pt x="13064" y="187127"/>
                </a:lnTo>
                <a:lnTo>
                  <a:pt x="5931" y="213829"/>
                </a:lnTo>
                <a:lnTo>
                  <a:pt x="1549" y="241201"/>
                </a:lnTo>
                <a:lnTo>
                  <a:pt x="0" y="269026"/>
                </a:lnTo>
                <a:lnTo>
                  <a:pt x="1367" y="297086"/>
                </a:lnTo>
                <a:lnTo>
                  <a:pt x="5732" y="325166"/>
                </a:lnTo>
                <a:lnTo>
                  <a:pt x="13178" y="353046"/>
                </a:lnTo>
                <a:lnTo>
                  <a:pt x="23788" y="380508"/>
                </a:lnTo>
                <a:lnTo>
                  <a:pt x="37287" y="406673"/>
                </a:lnTo>
                <a:lnTo>
                  <a:pt x="53198" y="430747"/>
                </a:lnTo>
                <a:lnTo>
                  <a:pt x="71304" y="452649"/>
                </a:lnTo>
                <a:lnTo>
                  <a:pt x="91386" y="472297"/>
                </a:lnTo>
                <a:lnTo>
                  <a:pt x="113226" y="489607"/>
                </a:lnTo>
                <a:lnTo>
                  <a:pt x="136609" y="504497"/>
                </a:lnTo>
                <a:lnTo>
                  <a:pt x="161315" y="516884"/>
                </a:lnTo>
                <a:lnTo>
                  <a:pt x="187127" y="526686"/>
                </a:lnTo>
                <a:lnTo>
                  <a:pt x="213829" y="533819"/>
                </a:lnTo>
                <a:lnTo>
                  <a:pt x="241201" y="538201"/>
                </a:lnTo>
                <a:lnTo>
                  <a:pt x="269026" y="539750"/>
                </a:lnTo>
                <a:lnTo>
                  <a:pt x="297086" y="538383"/>
                </a:lnTo>
                <a:lnTo>
                  <a:pt x="325166" y="534017"/>
                </a:lnTo>
                <a:lnTo>
                  <a:pt x="353046" y="526570"/>
                </a:lnTo>
                <a:lnTo>
                  <a:pt x="380508" y="515959"/>
                </a:lnTo>
                <a:lnTo>
                  <a:pt x="406673" y="502460"/>
                </a:lnTo>
                <a:lnTo>
                  <a:pt x="430747" y="486549"/>
                </a:lnTo>
                <a:lnTo>
                  <a:pt x="452649" y="468443"/>
                </a:lnTo>
                <a:lnTo>
                  <a:pt x="472297" y="448362"/>
                </a:lnTo>
                <a:lnTo>
                  <a:pt x="489607" y="426520"/>
                </a:lnTo>
                <a:lnTo>
                  <a:pt x="504497" y="403138"/>
                </a:lnTo>
                <a:lnTo>
                  <a:pt x="516884" y="378432"/>
                </a:lnTo>
                <a:lnTo>
                  <a:pt x="526686" y="352620"/>
                </a:lnTo>
                <a:lnTo>
                  <a:pt x="533819" y="325919"/>
                </a:lnTo>
                <a:lnTo>
                  <a:pt x="538201" y="298547"/>
                </a:lnTo>
                <a:lnTo>
                  <a:pt x="539750" y="270722"/>
                </a:lnTo>
                <a:lnTo>
                  <a:pt x="538383" y="242660"/>
                </a:lnTo>
                <a:lnTo>
                  <a:pt x="534017" y="214581"/>
                </a:lnTo>
                <a:lnTo>
                  <a:pt x="526570" y="186702"/>
                </a:lnTo>
                <a:lnTo>
                  <a:pt x="515959" y="159239"/>
                </a:lnTo>
                <a:lnTo>
                  <a:pt x="502461" y="133075"/>
                </a:lnTo>
                <a:lnTo>
                  <a:pt x="486551" y="109000"/>
                </a:lnTo>
                <a:lnTo>
                  <a:pt x="468447" y="87098"/>
                </a:lnTo>
                <a:lnTo>
                  <a:pt x="448365" y="67451"/>
                </a:lnTo>
                <a:lnTo>
                  <a:pt x="426525" y="50141"/>
                </a:lnTo>
                <a:lnTo>
                  <a:pt x="403143" y="35252"/>
                </a:lnTo>
                <a:lnTo>
                  <a:pt x="378437" y="22865"/>
                </a:lnTo>
                <a:lnTo>
                  <a:pt x="352624" y="13064"/>
                </a:lnTo>
                <a:lnTo>
                  <a:pt x="325923" y="5931"/>
                </a:lnTo>
                <a:lnTo>
                  <a:pt x="298551" y="1549"/>
                </a:lnTo>
                <a:lnTo>
                  <a:pt x="270725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1" name="Text 9"/>
          <p:cNvSpPr/>
          <p:nvPr/>
        </p:nvSpPr>
        <p:spPr>
          <a:xfrm>
            <a:off x="11340465" y="6076315"/>
            <a:ext cx="539750" cy="53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86745" y="6186898"/>
            <a:ext cx="220212" cy="331088"/>
          </a:xfrm>
          <a:custGeom>
            <a:avLst/>
            <a:gdLst/>
            <a:ahLst/>
            <a:cxnLst/>
            <a:rect l="l" t="t" r="r" b="b"/>
            <a:pathLst>
              <a:path w="220212" h="331088">
                <a:moveTo>
                  <a:pt x="55415" y="0"/>
                </a:moveTo>
                <a:lnTo>
                  <a:pt x="0" y="160357"/>
                </a:lnTo>
                <a:lnTo>
                  <a:pt x="30942" y="171049"/>
                </a:lnTo>
                <a:lnTo>
                  <a:pt x="68932" y="61111"/>
                </a:lnTo>
                <a:lnTo>
                  <a:pt x="190356" y="331088"/>
                </a:lnTo>
                <a:lnTo>
                  <a:pt x="220212" y="317671"/>
                </a:lnTo>
                <a:lnTo>
                  <a:pt x="100841" y="52250"/>
                </a:lnTo>
                <a:lnTo>
                  <a:pt x="206726" y="92435"/>
                </a:lnTo>
                <a:lnTo>
                  <a:pt x="218343" y="61848"/>
                </a:lnTo>
                <a:lnTo>
                  <a:pt x="55415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3" name="Text 11"/>
          <p:cNvSpPr/>
          <p:nvPr/>
        </p:nvSpPr>
        <p:spPr>
          <a:xfrm>
            <a:off x="11486745" y="6186898"/>
            <a:ext cx="220212" cy="33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8" y="0"/>
            <a:ext cx="4229165" cy="6857615"/>
          </a:xfrm>
          <a:custGeom>
            <a:avLst/>
            <a:gdLst/>
            <a:ahLst/>
            <a:cxnLst/>
            <a:rect l="l" t="t" r="r" b="b"/>
            <a:pathLst>
              <a:path w="4229165" h="6857615">
                <a:moveTo>
                  <a:pt x="4229165" y="0"/>
                </a:moveTo>
                <a:lnTo>
                  <a:pt x="0" y="0"/>
                </a:lnTo>
                <a:lnTo>
                  <a:pt x="0" y="6857615"/>
                </a:lnTo>
                <a:lnTo>
                  <a:pt x="4229165" y="6857615"/>
                </a:lnTo>
                <a:lnTo>
                  <a:pt x="4229165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5" name="Text 13"/>
          <p:cNvSpPr/>
          <p:nvPr/>
        </p:nvSpPr>
        <p:spPr>
          <a:xfrm>
            <a:off x="428" y="0"/>
            <a:ext cx="4229165" cy="685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87178" y="222196"/>
            <a:ext cx="508285" cy="508285"/>
          </a:xfrm>
          <a:custGeom>
            <a:avLst/>
            <a:gdLst/>
            <a:ahLst/>
            <a:cxnLst/>
            <a:rect l="l" t="t" r="r" b="b"/>
            <a:pathLst>
              <a:path w="508285" h="508285">
                <a:moveTo>
                  <a:pt x="254142" y="0"/>
                </a:moveTo>
                <a:lnTo>
                  <a:pt x="224504" y="1710"/>
                </a:lnTo>
                <a:lnTo>
                  <a:pt x="195870" y="6712"/>
                </a:lnTo>
                <a:lnTo>
                  <a:pt x="168431" y="14816"/>
                </a:lnTo>
                <a:lnTo>
                  <a:pt x="142377" y="25831"/>
                </a:lnTo>
                <a:lnTo>
                  <a:pt x="117900" y="39567"/>
                </a:lnTo>
                <a:lnTo>
                  <a:pt x="95189" y="55832"/>
                </a:lnTo>
                <a:lnTo>
                  <a:pt x="74437" y="74437"/>
                </a:lnTo>
                <a:lnTo>
                  <a:pt x="55832" y="95189"/>
                </a:lnTo>
                <a:lnTo>
                  <a:pt x="39567" y="117900"/>
                </a:lnTo>
                <a:lnTo>
                  <a:pt x="25831" y="142377"/>
                </a:lnTo>
                <a:lnTo>
                  <a:pt x="14816" y="168431"/>
                </a:lnTo>
                <a:lnTo>
                  <a:pt x="6712" y="195870"/>
                </a:lnTo>
                <a:lnTo>
                  <a:pt x="1710" y="224504"/>
                </a:lnTo>
                <a:lnTo>
                  <a:pt x="0" y="254142"/>
                </a:lnTo>
                <a:lnTo>
                  <a:pt x="1710" y="283781"/>
                </a:lnTo>
                <a:lnTo>
                  <a:pt x="6712" y="312415"/>
                </a:lnTo>
                <a:lnTo>
                  <a:pt x="14816" y="339855"/>
                </a:lnTo>
                <a:lnTo>
                  <a:pt x="25831" y="365908"/>
                </a:lnTo>
                <a:lnTo>
                  <a:pt x="39567" y="390386"/>
                </a:lnTo>
                <a:lnTo>
                  <a:pt x="55832" y="413096"/>
                </a:lnTo>
                <a:lnTo>
                  <a:pt x="74437" y="433849"/>
                </a:lnTo>
                <a:lnTo>
                  <a:pt x="95189" y="452453"/>
                </a:lnTo>
                <a:lnTo>
                  <a:pt x="117900" y="468719"/>
                </a:lnTo>
                <a:lnTo>
                  <a:pt x="142377" y="482454"/>
                </a:lnTo>
                <a:lnTo>
                  <a:pt x="168431" y="493469"/>
                </a:lnTo>
                <a:lnTo>
                  <a:pt x="195870" y="501573"/>
                </a:lnTo>
                <a:lnTo>
                  <a:pt x="224504" y="506575"/>
                </a:lnTo>
                <a:lnTo>
                  <a:pt x="254142" y="508285"/>
                </a:lnTo>
                <a:lnTo>
                  <a:pt x="283781" y="506575"/>
                </a:lnTo>
                <a:lnTo>
                  <a:pt x="312415" y="501573"/>
                </a:lnTo>
                <a:lnTo>
                  <a:pt x="339855" y="493469"/>
                </a:lnTo>
                <a:lnTo>
                  <a:pt x="365908" y="482454"/>
                </a:lnTo>
                <a:lnTo>
                  <a:pt x="390386" y="468719"/>
                </a:lnTo>
                <a:lnTo>
                  <a:pt x="413096" y="452453"/>
                </a:lnTo>
                <a:lnTo>
                  <a:pt x="433849" y="433849"/>
                </a:lnTo>
                <a:lnTo>
                  <a:pt x="452453" y="413096"/>
                </a:lnTo>
                <a:lnTo>
                  <a:pt x="468719" y="390386"/>
                </a:lnTo>
                <a:lnTo>
                  <a:pt x="482454" y="365908"/>
                </a:lnTo>
                <a:lnTo>
                  <a:pt x="493469" y="339855"/>
                </a:lnTo>
                <a:lnTo>
                  <a:pt x="501574" y="312415"/>
                </a:lnTo>
                <a:lnTo>
                  <a:pt x="506575" y="283781"/>
                </a:lnTo>
                <a:lnTo>
                  <a:pt x="508285" y="254142"/>
                </a:lnTo>
                <a:lnTo>
                  <a:pt x="506575" y="224504"/>
                </a:lnTo>
                <a:lnTo>
                  <a:pt x="501574" y="195870"/>
                </a:lnTo>
                <a:lnTo>
                  <a:pt x="493469" y="168431"/>
                </a:lnTo>
                <a:lnTo>
                  <a:pt x="482454" y="142377"/>
                </a:lnTo>
                <a:lnTo>
                  <a:pt x="468719" y="117900"/>
                </a:lnTo>
                <a:lnTo>
                  <a:pt x="452453" y="95189"/>
                </a:lnTo>
                <a:lnTo>
                  <a:pt x="433849" y="74437"/>
                </a:lnTo>
                <a:lnTo>
                  <a:pt x="413096" y="55832"/>
                </a:lnTo>
                <a:lnTo>
                  <a:pt x="390386" y="39567"/>
                </a:lnTo>
                <a:lnTo>
                  <a:pt x="365908" y="25831"/>
                </a:lnTo>
                <a:lnTo>
                  <a:pt x="339855" y="14816"/>
                </a:lnTo>
                <a:lnTo>
                  <a:pt x="312415" y="6712"/>
                </a:lnTo>
                <a:lnTo>
                  <a:pt x="283781" y="1710"/>
                </a:lnTo>
                <a:lnTo>
                  <a:pt x="254142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7" name="Text 15"/>
          <p:cNvSpPr/>
          <p:nvPr/>
        </p:nvSpPr>
        <p:spPr>
          <a:xfrm>
            <a:off x="3987178" y="222196"/>
            <a:ext cx="508285" cy="508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0" descr="https://kimi-img.moonshot.cn/pub/slides/slides_tmpl/image/25-08-27-19:58:43-d2nf5sp8bjvh7rlivvm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2" y="2984290"/>
            <a:ext cx="3485906" cy="3485905"/>
          </a:xfrm>
          <a:prstGeom prst="rect">
            <a:avLst/>
          </a:prstGeom>
        </p:spPr>
      </p:pic>
      <p:sp>
        <p:nvSpPr>
          <p:cNvPr id="19" name="Shape 16"/>
          <p:cNvSpPr/>
          <p:nvPr/>
        </p:nvSpPr>
        <p:spPr>
          <a:xfrm>
            <a:off x="375052" y="2984290"/>
            <a:ext cx="3485990" cy="3485990"/>
          </a:xfrm>
          <a:custGeom>
            <a:avLst/>
            <a:gdLst/>
            <a:ahLst/>
            <a:cxnLst/>
            <a:rect l="l" t="t" r="r" b="b"/>
            <a:pathLst>
              <a:path w="3485990" h="3485990">
                <a:moveTo>
                  <a:pt x="3485990" y="0"/>
                </a:moveTo>
                <a:lnTo>
                  <a:pt x="0" y="0"/>
                </a:lnTo>
                <a:lnTo>
                  <a:pt x="0" y="3485990"/>
                </a:lnTo>
                <a:lnTo>
                  <a:pt x="3485990" y="3485990"/>
                </a:lnTo>
                <a:lnTo>
                  <a:pt x="3485990" y="0"/>
                </a:lnTo>
                <a:close/>
              </a:path>
            </a:pathLst>
          </a:custGeom>
          <a:solidFill>
            <a:srgbClr val="1E1E1E">
              <a:alpha val="41961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375052" y="2984290"/>
            <a:ext cx="3485990" cy="3485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47650" y="1066483"/>
            <a:ext cx="3662680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Marketing Campaign Build</a:t>
            </a:r>
            <a:endParaRPr lang="en-US" sz="1600" dirty="0"/>
          </a:p>
        </p:txBody>
      </p:sp>
      <p:pic>
        <p:nvPicPr>
          <p:cNvPr id="22" name="Image 1" descr="https://kimi-img.moonshot.cn/pub/slides/slides_tmpl/image/25-08-27-19:58:42-d2nf5sh8bjvh7rlivv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9100"/>
            <a:ext cx="981710" cy="1036955"/>
          </a:xfrm>
          <a:prstGeom prst="rect">
            <a:avLst/>
          </a:prstGeom>
        </p:spPr>
      </p:pic>
      <p:pic>
        <p:nvPicPr>
          <p:cNvPr id="23" name="Image 2" descr="https://kimi-img.moonshot.cn/pub/slides/slides_tmpl/image/25-08-27-19:58:43-d2nf5sp8bjvh7rlivvj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680" y="1689100"/>
            <a:ext cx="1207770" cy="1036955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4390341" y="2981888"/>
            <a:ext cx="3636579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Marketing Content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502973" y="3428894"/>
            <a:ext cx="3411316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 a month of omnichannel content—emails, posts, visuals—then schedule via AI-optimized send times for maximum engagement.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8122223" y="2981888"/>
            <a:ext cx="3636579" cy="6455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Campaign Optimization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8234855" y="3428894"/>
            <a:ext cx="3411316" cy="13291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open rates and iterate headlines based on performance data, ensuring continuous improvement in marketing campaigns.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12191144" h="6857615">
                <a:moveTo>
                  <a:pt x="12191144" y="0"/>
                </a:moveTo>
                <a:lnTo>
                  <a:pt x="0" y="0"/>
                </a:lnTo>
                <a:lnTo>
                  <a:pt x="0" y="6857615"/>
                </a:lnTo>
                <a:lnTo>
                  <a:pt x="12191144" y="6857615"/>
                </a:lnTo>
                <a:lnTo>
                  <a:pt x="1219114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428" y="0"/>
            <a:ext cx="12191144" cy="685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4434" y="2209645"/>
            <a:ext cx="2800190" cy="1727400"/>
          </a:xfrm>
          <a:custGeom>
            <a:avLst/>
            <a:gdLst/>
            <a:ahLst/>
            <a:cxnLst/>
            <a:rect l="l" t="t" r="r" b="b"/>
            <a:pathLst>
              <a:path w="2800190" h="1727400">
                <a:moveTo>
                  <a:pt x="2427561" y="0"/>
                </a:moveTo>
                <a:lnTo>
                  <a:pt x="372622" y="0"/>
                </a:lnTo>
                <a:lnTo>
                  <a:pt x="343502" y="1121"/>
                </a:lnTo>
                <a:lnTo>
                  <a:pt x="314995" y="4429"/>
                </a:lnTo>
                <a:lnTo>
                  <a:pt x="287184" y="9843"/>
                </a:lnTo>
                <a:lnTo>
                  <a:pt x="260151" y="17278"/>
                </a:lnTo>
                <a:lnTo>
                  <a:pt x="233980" y="26651"/>
                </a:lnTo>
                <a:lnTo>
                  <a:pt x="208753" y="37880"/>
                </a:lnTo>
                <a:lnTo>
                  <a:pt x="184553" y="50883"/>
                </a:lnTo>
                <a:lnTo>
                  <a:pt x="161464" y="65576"/>
                </a:lnTo>
                <a:lnTo>
                  <a:pt x="139566" y="81876"/>
                </a:lnTo>
                <a:lnTo>
                  <a:pt x="118945" y="99701"/>
                </a:lnTo>
                <a:lnTo>
                  <a:pt x="99683" y="118966"/>
                </a:lnTo>
                <a:lnTo>
                  <a:pt x="81861" y="139592"/>
                </a:lnTo>
                <a:lnTo>
                  <a:pt x="65564" y="161493"/>
                </a:lnTo>
                <a:lnTo>
                  <a:pt x="50874" y="184587"/>
                </a:lnTo>
                <a:lnTo>
                  <a:pt x="37874" y="208791"/>
                </a:lnTo>
                <a:lnTo>
                  <a:pt x="26646" y="234023"/>
                </a:lnTo>
                <a:lnTo>
                  <a:pt x="17274" y="260199"/>
                </a:lnTo>
                <a:lnTo>
                  <a:pt x="9841" y="287237"/>
                </a:lnTo>
                <a:lnTo>
                  <a:pt x="4429" y="315054"/>
                </a:lnTo>
                <a:lnTo>
                  <a:pt x="1121" y="343567"/>
                </a:lnTo>
                <a:lnTo>
                  <a:pt x="0" y="372692"/>
                </a:lnTo>
                <a:lnTo>
                  <a:pt x="0" y="1354707"/>
                </a:lnTo>
                <a:lnTo>
                  <a:pt x="1121" y="1383833"/>
                </a:lnTo>
                <a:lnTo>
                  <a:pt x="4429" y="1412346"/>
                </a:lnTo>
                <a:lnTo>
                  <a:pt x="9841" y="1440162"/>
                </a:lnTo>
                <a:lnTo>
                  <a:pt x="17274" y="1467201"/>
                </a:lnTo>
                <a:lnTo>
                  <a:pt x="26646" y="1493377"/>
                </a:lnTo>
                <a:lnTo>
                  <a:pt x="37874" y="1518609"/>
                </a:lnTo>
                <a:lnTo>
                  <a:pt x="50874" y="1542813"/>
                </a:lnTo>
                <a:lnTo>
                  <a:pt x="65564" y="1565907"/>
                </a:lnTo>
                <a:lnTo>
                  <a:pt x="81861" y="1587808"/>
                </a:lnTo>
                <a:lnTo>
                  <a:pt x="99683" y="1608433"/>
                </a:lnTo>
                <a:lnTo>
                  <a:pt x="118945" y="1627699"/>
                </a:lnTo>
                <a:lnTo>
                  <a:pt x="139566" y="1645524"/>
                </a:lnTo>
                <a:lnTo>
                  <a:pt x="161464" y="1661824"/>
                </a:lnTo>
                <a:lnTo>
                  <a:pt x="184553" y="1676517"/>
                </a:lnTo>
                <a:lnTo>
                  <a:pt x="208753" y="1689520"/>
                </a:lnTo>
                <a:lnTo>
                  <a:pt x="233980" y="1700749"/>
                </a:lnTo>
                <a:lnTo>
                  <a:pt x="260151" y="1710122"/>
                </a:lnTo>
                <a:lnTo>
                  <a:pt x="287184" y="1717557"/>
                </a:lnTo>
                <a:lnTo>
                  <a:pt x="314995" y="1722970"/>
                </a:lnTo>
                <a:lnTo>
                  <a:pt x="343502" y="1726279"/>
                </a:lnTo>
                <a:lnTo>
                  <a:pt x="372622" y="1727400"/>
                </a:lnTo>
                <a:lnTo>
                  <a:pt x="2427561" y="1727400"/>
                </a:lnTo>
                <a:lnTo>
                  <a:pt x="2456682" y="1726279"/>
                </a:lnTo>
                <a:lnTo>
                  <a:pt x="2485190" y="1722970"/>
                </a:lnTo>
                <a:lnTo>
                  <a:pt x="2513002" y="1717557"/>
                </a:lnTo>
                <a:lnTo>
                  <a:pt x="2540035" y="1710122"/>
                </a:lnTo>
                <a:lnTo>
                  <a:pt x="2566207" y="1700749"/>
                </a:lnTo>
                <a:lnTo>
                  <a:pt x="2591434" y="1689520"/>
                </a:lnTo>
                <a:lnTo>
                  <a:pt x="2615635" y="1676517"/>
                </a:lnTo>
                <a:lnTo>
                  <a:pt x="2638725" y="1661824"/>
                </a:lnTo>
                <a:lnTo>
                  <a:pt x="2660622" y="1645524"/>
                </a:lnTo>
                <a:lnTo>
                  <a:pt x="2681244" y="1627699"/>
                </a:lnTo>
                <a:lnTo>
                  <a:pt x="2700507" y="1608433"/>
                </a:lnTo>
                <a:lnTo>
                  <a:pt x="2718328" y="1587808"/>
                </a:lnTo>
                <a:lnTo>
                  <a:pt x="2734625" y="1565907"/>
                </a:lnTo>
                <a:lnTo>
                  <a:pt x="2749315" y="1542813"/>
                </a:lnTo>
                <a:lnTo>
                  <a:pt x="2762316" y="1518609"/>
                </a:lnTo>
                <a:lnTo>
                  <a:pt x="2773543" y="1493377"/>
                </a:lnTo>
                <a:lnTo>
                  <a:pt x="2782915" y="1467201"/>
                </a:lnTo>
                <a:lnTo>
                  <a:pt x="2790349" y="1440162"/>
                </a:lnTo>
                <a:lnTo>
                  <a:pt x="2795761" y="1412346"/>
                </a:lnTo>
                <a:lnTo>
                  <a:pt x="2799069" y="1383833"/>
                </a:lnTo>
                <a:lnTo>
                  <a:pt x="2800190" y="1354707"/>
                </a:lnTo>
                <a:lnTo>
                  <a:pt x="2800190" y="372692"/>
                </a:lnTo>
                <a:lnTo>
                  <a:pt x="2799069" y="343567"/>
                </a:lnTo>
                <a:lnTo>
                  <a:pt x="2795761" y="315054"/>
                </a:lnTo>
                <a:lnTo>
                  <a:pt x="2790349" y="287237"/>
                </a:lnTo>
                <a:lnTo>
                  <a:pt x="2782915" y="260199"/>
                </a:lnTo>
                <a:lnTo>
                  <a:pt x="2773543" y="234023"/>
                </a:lnTo>
                <a:lnTo>
                  <a:pt x="2762316" y="208791"/>
                </a:lnTo>
                <a:lnTo>
                  <a:pt x="2749315" y="184587"/>
                </a:lnTo>
                <a:lnTo>
                  <a:pt x="2734625" y="161493"/>
                </a:lnTo>
                <a:lnTo>
                  <a:pt x="2718328" y="139592"/>
                </a:lnTo>
                <a:lnTo>
                  <a:pt x="2700507" y="118966"/>
                </a:lnTo>
                <a:lnTo>
                  <a:pt x="2681244" y="99701"/>
                </a:lnTo>
                <a:lnTo>
                  <a:pt x="2660622" y="81876"/>
                </a:lnTo>
                <a:lnTo>
                  <a:pt x="2638725" y="65576"/>
                </a:lnTo>
                <a:lnTo>
                  <a:pt x="2615635" y="50883"/>
                </a:lnTo>
                <a:lnTo>
                  <a:pt x="2591434" y="37880"/>
                </a:lnTo>
                <a:lnTo>
                  <a:pt x="2566207" y="26651"/>
                </a:lnTo>
                <a:lnTo>
                  <a:pt x="2540035" y="17278"/>
                </a:lnTo>
                <a:lnTo>
                  <a:pt x="2513002" y="9843"/>
                </a:lnTo>
                <a:lnTo>
                  <a:pt x="2485190" y="4429"/>
                </a:lnTo>
                <a:lnTo>
                  <a:pt x="2456682" y="1121"/>
                </a:lnTo>
                <a:lnTo>
                  <a:pt x="2427561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54434" y="2209645"/>
            <a:ext cx="2800190" cy="172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99100" y="2209645"/>
            <a:ext cx="2800190" cy="1727400"/>
          </a:xfrm>
          <a:custGeom>
            <a:avLst/>
            <a:gdLst/>
            <a:ahLst/>
            <a:cxnLst/>
            <a:rect l="l" t="t" r="r" b="b"/>
            <a:pathLst>
              <a:path w="2800190" h="1727400">
                <a:moveTo>
                  <a:pt x="2427561" y="0"/>
                </a:moveTo>
                <a:lnTo>
                  <a:pt x="372622" y="0"/>
                </a:lnTo>
                <a:lnTo>
                  <a:pt x="343502" y="1121"/>
                </a:lnTo>
                <a:lnTo>
                  <a:pt x="314995" y="4429"/>
                </a:lnTo>
                <a:lnTo>
                  <a:pt x="287184" y="9843"/>
                </a:lnTo>
                <a:lnTo>
                  <a:pt x="260151" y="17278"/>
                </a:lnTo>
                <a:lnTo>
                  <a:pt x="233980" y="26651"/>
                </a:lnTo>
                <a:lnTo>
                  <a:pt x="208753" y="37880"/>
                </a:lnTo>
                <a:lnTo>
                  <a:pt x="184553" y="50883"/>
                </a:lnTo>
                <a:lnTo>
                  <a:pt x="161464" y="65576"/>
                </a:lnTo>
                <a:lnTo>
                  <a:pt x="139566" y="81876"/>
                </a:lnTo>
                <a:lnTo>
                  <a:pt x="118945" y="99701"/>
                </a:lnTo>
                <a:lnTo>
                  <a:pt x="99683" y="118966"/>
                </a:lnTo>
                <a:lnTo>
                  <a:pt x="81861" y="139592"/>
                </a:lnTo>
                <a:lnTo>
                  <a:pt x="65564" y="161493"/>
                </a:lnTo>
                <a:lnTo>
                  <a:pt x="50874" y="184587"/>
                </a:lnTo>
                <a:lnTo>
                  <a:pt x="37874" y="208791"/>
                </a:lnTo>
                <a:lnTo>
                  <a:pt x="26646" y="234023"/>
                </a:lnTo>
                <a:lnTo>
                  <a:pt x="17274" y="260199"/>
                </a:lnTo>
                <a:lnTo>
                  <a:pt x="9841" y="287237"/>
                </a:lnTo>
                <a:lnTo>
                  <a:pt x="4429" y="315054"/>
                </a:lnTo>
                <a:lnTo>
                  <a:pt x="1121" y="343567"/>
                </a:lnTo>
                <a:lnTo>
                  <a:pt x="0" y="372692"/>
                </a:lnTo>
                <a:lnTo>
                  <a:pt x="0" y="1354707"/>
                </a:lnTo>
                <a:lnTo>
                  <a:pt x="1121" y="1383833"/>
                </a:lnTo>
                <a:lnTo>
                  <a:pt x="4429" y="1412346"/>
                </a:lnTo>
                <a:lnTo>
                  <a:pt x="9841" y="1440162"/>
                </a:lnTo>
                <a:lnTo>
                  <a:pt x="17274" y="1467201"/>
                </a:lnTo>
                <a:lnTo>
                  <a:pt x="26646" y="1493377"/>
                </a:lnTo>
                <a:lnTo>
                  <a:pt x="37874" y="1518609"/>
                </a:lnTo>
                <a:lnTo>
                  <a:pt x="50874" y="1542813"/>
                </a:lnTo>
                <a:lnTo>
                  <a:pt x="65564" y="1565907"/>
                </a:lnTo>
                <a:lnTo>
                  <a:pt x="81861" y="1587808"/>
                </a:lnTo>
                <a:lnTo>
                  <a:pt x="99683" y="1608433"/>
                </a:lnTo>
                <a:lnTo>
                  <a:pt x="118945" y="1627699"/>
                </a:lnTo>
                <a:lnTo>
                  <a:pt x="139566" y="1645524"/>
                </a:lnTo>
                <a:lnTo>
                  <a:pt x="161464" y="1661824"/>
                </a:lnTo>
                <a:lnTo>
                  <a:pt x="184553" y="1676517"/>
                </a:lnTo>
                <a:lnTo>
                  <a:pt x="208753" y="1689520"/>
                </a:lnTo>
                <a:lnTo>
                  <a:pt x="233980" y="1700749"/>
                </a:lnTo>
                <a:lnTo>
                  <a:pt x="260151" y="1710122"/>
                </a:lnTo>
                <a:lnTo>
                  <a:pt x="287184" y="1717557"/>
                </a:lnTo>
                <a:lnTo>
                  <a:pt x="314995" y="1722970"/>
                </a:lnTo>
                <a:lnTo>
                  <a:pt x="343502" y="1726279"/>
                </a:lnTo>
                <a:lnTo>
                  <a:pt x="372622" y="1727400"/>
                </a:lnTo>
                <a:lnTo>
                  <a:pt x="2427561" y="1727400"/>
                </a:lnTo>
                <a:lnTo>
                  <a:pt x="2456682" y="1726279"/>
                </a:lnTo>
                <a:lnTo>
                  <a:pt x="2485190" y="1722970"/>
                </a:lnTo>
                <a:lnTo>
                  <a:pt x="2513002" y="1717557"/>
                </a:lnTo>
                <a:lnTo>
                  <a:pt x="2540035" y="1710122"/>
                </a:lnTo>
                <a:lnTo>
                  <a:pt x="2566207" y="1700749"/>
                </a:lnTo>
                <a:lnTo>
                  <a:pt x="2591434" y="1689520"/>
                </a:lnTo>
                <a:lnTo>
                  <a:pt x="2615635" y="1676517"/>
                </a:lnTo>
                <a:lnTo>
                  <a:pt x="2638725" y="1661824"/>
                </a:lnTo>
                <a:lnTo>
                  <a:pt x="2660622" y="1645524"/>
                </a:lnTo>
                <a:lnTo>
                  <a:pt x="2681244" y="1627699"/>
                </a:lnTo>
                <a:lnTo>
                  <a:pt x="2700507" y="1608433"/>
                </a:lnTo>
                <a:lnTo>
                  <a:pt x="2718328" y="1587808"/>
                </a:lnTo>
                <a:lnTo>
                  <a:pt x="2734625" y="1565907"/>
                </a:lnTo>
                <a:lnTo>
                  <a:pt x="2749315" y="1542813"/>
                </a:lnTo>
                <a:lnTo>
                  <a:pt x="2762316" y="1518609"/>
                </a:lnTo>
                <a:lnTo>
                  <a:pt x="2773543" y="1493377"/>
                </a:lnTo>
                <a:lnTo>
                  <a:pt x="2782915" y="1467201"/>
                </a:lnTo>
                <a:lnTo>
                  <a:pt x="2790349" y="1440162"/>
                </a:lnTo>
                <a:lnTo>
                  <a:pt x="2795761" y="1412346"/>
                </a:lnTo>
                <a:lnTo>
                  <a:pt x="2799069" y="1383833"/>
                </a:lnTo>
                <a:lnTo>
                  <a:pt x="2800190" y="1354707"/>
                </a:lnTo>
                <a:lnTo>
                  <a:pt x="2800190" y="372692"/>
                </a:lnTo>
                <a:lnTo>
                  <a:pt x="2799069" y="343567"/>
                </a:lnTo>
                <a:lnTo>
                  <a:pt x="2795761" y="315054"/>
                </a:lnTo>
                <a:lnTo>
                  <a:pt x="2790349" y="287237"/>
                </a:lnTo>
                <a:lnTo>
                  <a:pt x="2782915" y="260199"/>
                </a:lnTo>
                <a:lnTo>
                  <a:pt x="2773543" y="234023"/>
                </a:lnTo>
                <a:lnTo>
                  <a:pt x="2762316" y="208791"/>
                </a:lnTo>
                <a:lnTo>
                  <a:pt x="2749315" y="184587"/>
                </a:lnTo>
                <a:lnTo>
                  <a:pt x="2734625" y="161493"/>
                </a:lnTo>
                <a:lnTo>
                  <a:pt x="2718328" y="139592"/>
                </a:lnTo>
                <a:lnTo>
                  <a:pt x="2700507" y="118966"/>
                </a:lnTo>
                <a:lnTo>
                  <a:pt x="2681244" y="99701"/>
                </a:lnTo>
                <a:lnTo>
                  <a:pt x="2660622" y="81876"/>
                </a:lnTo>
                <a:lnTo>
                  <a:pt x="2638725" y="65576"/>
                </a:lnTo>
                <a:lnTo>
                  <a:pt x="2615635" y="50883"/>
                </a:lnTo>
                <a:lnTo>
                  <a:pt x="2591434" y="37880"/>
                </a:lnTo>
                <a:lnTo>
                  <a:pt x="2566207" y="26651"/>
                </a:lnTo>
                <a:lnTo>
                  <a:pt x="2540035" y="17278"/>
                </a:lnTo>
                <a:lnTo>
                  <a:pt x="2513002" y="9843"/>
                </a:lnTo>
                <a:lnTo>
                  <a:pt x="2485190" y="4429"/>
                </a:lnTo>
                <a:lnTo>
                  <a:pt x="2456682" y="1121"/>
                </a:lnTo>
                <a:lnTo>
                  <a:pt x="2427561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4699100" y="2209645"/>
            <a:ext cx="2800190" cy="172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743766" y="2209645"/>
            <a:ext cx="2800190" cy="1727400"/>
          </a:xfrm>
          <a:custGeom>
            <a:avLst/>
            <a:gdLst/>
            <a:ahLst/>
            <a:cxnLst/>
            <a:rect l="l" t="t" r="r" b="b"/>
            <a:pathLst>
              <a:path w="2800190" h="1727400">
                <a:moveTo>
                  <a:pt x="2427561" y="0"/>
                </a:moveTo>
                <a:lnTo>
                  <a:pt x="372622" y="0"/>
                </a:lnTo>
                <a:lnTo>
                  <a:pt x="343502" y="1121"/>
                </a:lnTo>
                <a:lnTo>
                  <a:pt x="314995" y="4429"/>
                </a:lnTo>
                <a:lnTo>
                  <a:pt x="287184" y="9843"/>
                </a:lnTo>
                <a:lnTo>
                  <a:pt x="260151" y="17278"/>
                </a:lnTo>
                <a:lnTo>
                  <a:pt x="233980" y="26651"/>
                </a:lnTo>
                <a:lnTo>
                  <a:pt x="208753" y="37880"/>
                </a:lnTo>
                <a:lnTo>
                  <a:pt x="184553" y="50883"/>
                </a:lnTo>
                <a:lnTo>
                  <a:pt x="161464" y="65576"/>
                </a:lnTo>
                <a:lnTo>
                  <a:pt x="139566" y="81876"/>
                </a:lnTo>
                <a:lnTo>
                  <a:pt x="118945" y="99701"/>
                </a:lnTo>
                <a:lnTo>
                  <a:pt x="99683" y="118966"/>
                </a:lnTo>
                <a:lnTo>
                  <a:pt x="81861" y="139592"/>
                </a:lnTo>
                <a:lnTo>
                  <a:pt x="65564" y="161493"/>
                </a:lnTo>
                <a:lnTo>
                  <a:pt x="50874" y="184587"/>
                </a:lnTo>
                <a:lnTo>
                  <a:pt x="37874" y="208791"/>
                </a:lnTo>
                <a:lnTo>
                  <a:pt x="26646" y="234023"/>
                </a:lnTo>
                <a:lnTo>
                  <a:pt x="17274" y="260199"/>
                </a:lnTo>
                <a:lnTo>
                  <a:pt x="9841" y="287237"/>
                </a:lnTo>
                <a:lnTo>
                  <a:pt x="4429" y="315054"/>
                </a:lnTo>
                <a:lnTo>
                  <a:pt x="1121" y="343567"/>
                </a:lnTo>
                <a:lnTo>
                  <a:pt x="0" y="372692"/>
                </a:lnTo>
                <a:lnTo>
                  <a:pt x="0" y="1354707"/>
                </a:lnTo>
                <a:lnTo>
                  <a:pt x="1121" y="1383833"/>
                </a:lnTo>
                <a:lnTo>
                  <a:pt x="4429" y="1412346"/>
                </a:lnTo>
                <a:lnTo>
                  <a:pt x="9841" y="1440162"/>
                </a:lnTo>
                <a:lnTo>
                  <a:pt x="17274" y="1467201"/>
                </a:lnTo>
                <a:lnTo>
                  <a:pt x="26646" y="1493377"/>
                </a:lnTo>
                <a:lnTo>
                  <a:pt x="37874" y="1518609"/>
                </a:lnTo>
                <a:lnTo>
                  <a:pt x="50874" y="1542813"/>
                </a:lnTo>
                <a:lnTo>
                  <a:pt x="65564" y="1565907"/>
                </a:lnTo>
                <a:lnTo>
                  <a:pt x="81861" y="1587808"/>
                </a:lnTo>
                <a:lnTo>
                  <a:pt x="99683" y="1608433"/>
                </a:lnTo>
                <a:lnTo>
                  <a:pt x="118945" y="1627699"/>
                </a:lnTo>
                <a:lnTo>
                  <a:pt x="139566" y="1645524"/>
                </a:lnTo>
                <a:lnTo>
                  <a:pt x="161464" y="1661824"/>
                </a:lnTo>
                <a:lnTo>
                  <a:pt x="184553" y="1676517"/>
                </a:lnTo>
                <a:lnTo>
                  <a:pt x="208753" y="1689520"/>
                </a:lnTo>
                <a:lnTo>
                  <a:pt x="233980" y="1700749"/>
                </a:lnTo>
                <a:lnTo>
                  <a:pt x="260151" y="1710122"/>
                </a:lnTo>
                <a:lnTo>
                  <a:pt x="287184" y="1717557"/>
                </a:lnTo>
                <a:lnTo>
                  <a:pt x="314995" y="1722970"/>
                </a:lnTo>
                <a:lnTo>
                  <a:pt x="343502" y="1726279"/>
                </a:lnTo>
                <a:lnTo>
                  <a:pt x="372622" y="1727400"/>
                </a:lnTo>
                <a:lnTo>
                  <a:pt x="2427561" y="1727400"/>
                </a:lnTo>
                <a:lnTo>
                  <a:pt x="2456682" y="1726279"/>
                </a:lnTo>
                <a:lnTo>
                  <a:pt x="2485190" y="1722970"/>
                </a:lnTo>
                <a:lnTo>
                  <a:pt x="2513002" y="1717557"/>
                </a:lnTo>
                <a:lnTo>
                  <a:pt x="2540035" y="1710122"/>
                </a:lnTo>
                <a:lnTo>
                  <a:pt x="2566207" y="1700749"/>
                </a:lnTo>
                <a:lnTo>
                  <a:pt x="2591434" y="1689520"/>
                </a:lnTo>
                <a:lnTo>
                  <a:pt x="2615635" y="1676517"/>
                </a:lnTo>
                <a:lnTo>
                  <a:pt x="2638725" y="1661824"/>
                </a:lnTo>
                <a:lnTo>
                  <a:pt x="2660622" y="1645524"/>
                </a:lnTo>
                <a:lnTo>
                  <a:pt x="2681244" y="1627699"/>
                </a:lnTo>
                <a:lnTo>
                  <a:pt x="2700507" y="1608433"/>
                </a:lnTo>
                <a:lnTo>
                  <a:pt x="2718328" y="1587808"/>
                </a:lnTo>
                <a:lnTo>
                  <a:pt x="2734625" y="1565907"/>
                </a:lnTo>
                <a:lnTo>
                  <a:pt x="2749315" y="1542813"/>
                </a:lnTo>
                <a:lnTo>
                  <a:pt x="2762316" y="1518609"/>
                </a:lnTo>
                <a:lnTo>
                  <a:pt x="2773543" y="1493377"/>
                </a:lnTo>
                <a:lnTo>
                  <a:pt x="2782915" y="1467201"/>
                </a:lnTo>
                <a:lnTo>
                  <a:pt x="2790349" y="1440162"/>
                </a:lnTo>
                <a:lnTo>
                  <a:pt x="2795761" y="1412346"/>
                </a:lnTo>
                <a:lnTo>
                  <a:pt x="2799069" y="1383833"/>
                </a:lnTo>
                <a:lnTo>
                  <a:pt x="2800190" y="1354707"/>
                </a:lnTo>
                <a:lnTo>
                  <a:pt x="2800190" y="372692"/>
                </a:lnTo>
                <a:lnTo>
                  <a:pt x="2799069" y="343567"/>
                </a:lnTo>
                <a:lnTo>
                  <a:pt x="2795761" y="315054"/>
                </a:lnTo>
                <a:lnTo>
                  <a:pt x="2790349" y="287237"/>
                </a:lnTo>
                <a:lnTo>
                  <a:pt x="2782915" y="260199"/>
                </a:lnTo>
                <a:lnTo>
                  <a:pt x="2773543" y="234023"/>
                </a:lnTo>
                <a:lnTo>
                  <a:pt x="2762316" y="208791"/>
                </a:lnTo>
                <a:lnTo>
                  <a:pt x="2749315" y="184587"/>
                </a:lnTo>
                <a:lnTo>
                  <a:pt x="2734625" y="161493"/>
                </a:lnTo>
                <a:lnTo>
                  <a:pt x="2718328" y="139592"/>
                </a:lnTo>
                <a:lnTo>
                  <a:pt x="2700507" y="118966"/>
                </a:lnTo>
                <a:lnTo>
                  <a:pt x="2681244" y="99701"/>
                </a:lnTo>
                <a:lnTo>
                  <a:pt x="2660622" y="81876"/>
                </a:lnTo>
                <a:lnTo>
                  <a:pt x="2638725" y="65576"/>
                </a:lnTo>
                <a:lnTo>
                  <a:pt x="2615635" y="50883"/>
                </a:lnTo>
                <a:lnTo>
                  <a:pt x="2591434" y="37880"/>
                </a:lnTo>
                <a:lnTo>
                  <a:pt x="2566207" y="26651"/>
                </a:lnTo>
                <a:lnTo>
                  <a:pt x="2540035" y="17278"/>
                </a:lnTo>
                <a:lnTo>
                  <a:pt x="2513002" y="9843"/>
                </a:lnTo>
                <a:lnTo>
                  <a:pt x="2485190" y="4429"/>
                </a:lnTo>
                <a:lnTo>
                  <a:pt x="2456682" y="1121"/>
                </a:lnTo>
                <a:lnTo>
                  <a:pt x="2427561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8743766" y="2209645"/>
            <a:ext cx="2800190" cy="172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454585" y="3045224"/>
            <a:ext cx="1244529" cy="0"/>
          </a:xfrm>
          <a:custGeom>
            <a:avLst/>
            <a:gdLst/>
            <a:ahLst/>
            <a:cxnLst/>
            <a:rect l="l" t="t" r="r" b="b"/>
            <a:pathLst>
              <a:path w="1244529">
                <a:moveTo>
                  <a:pt x="0" y="0"/>
                </a:moveTo>
                <a:lnTo>
                  <a:pt x="1244529" y="0"/>
                </a:lnTo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8C8C8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54585" y="3045224"/>
            <a:ext cx="1244529" cy="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99251" y="3044611"/>
            <a:ext cx="1244529" cy="0"/>
          </a:xfrm>
          <a:custGeom>
            <a:avLst/>
            <a:gdLst/>
            <a:ahLst/>
            <a:cxnLst/>
            <a:rect l="l" t="t" r="r" b="b"/>
            <a:pathLst>
              <a:path w="1244529">
                <a:moveTo>
                  <a:pt x="0" y="0"/>
                </a:moveTo>
                <a:lnTo>
                  <a:pt x="1244529" y="0"/>
                </a:lnTo>
              </a:path>
            </a:pathLst>
          </a:custGeom>
          <a:solidFill>
            <a:srgbClr val="000000">
              <a:alpha val="0"/>
            </a:srgbClr>
          </a:solidFill>
          <a:ln w="31369">
            <a:solidFill>
              <a:srgbClr val="8C8C8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499251" y="3044611"/>
            <a:ext cx="1244529" cy="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778762" y="520663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10778762" y="520663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212334" y="520663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1212334" y="520663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0778490" y="5711825"/>
            <a:ext cx="502285" cy="508000"/>
          </a:xfrm>
          <a:custGeom>
            <a:avLst/>
            <a:gdLst/>
            <a:ahLst/>
            <a:cxnLst/>
            <a:rect l="l" t="t" r="r" b="b"/>
            <a:pathLst>
              <a:path w="502285" h="508000">
                <a:moveTo>
                  <a:pt x="251142" y="0"/>
                </a:moveTo>
                <a:lnTo>
                  <a:pt x="221854" y="1709"/>
                </a:lnTo>
                <a:lnTo>
                  <a:pt x="193558" y="6708"/>
                </a:lnTo>
                <a:lnTo>
                  <a:pt x="166442" y="14808"/>
                </a:lnTo>
                <a:lnTo>
                  <a:pt x="140697" y="25817"/>
                </a:lnTo>
                <a:lnTo>
                  <a:pt x="116508" y="39544"/>
                </a:lnTo>
                <a:lnTo>
                  <a:pt x="94066" y="55801"/>
                </a:lnTo>
                <a:lnTo>
                  <a:pt x="73558" y="74395"/>
                </a:lnTo>
                <a:lnTo>
                  <a:pt x="55173" y="95136"/>
                </a:lnTo>
                <a:lnTo>
                  <a:pt x="39100" y="117834"/>
                </a:lnTo>
                <a:lnTo>
                  <a:pt x="25526" y="142297"/>
                </a:lnTo>
                <a:lnTo>
                  <a:pt x="14641" y="168336"/>
                </a:lnTo>
                <a:lnTo>
                  <a:pt x="6633" y="195760"/>
                </a:lnTo>
                <a:lnTo>
                  <a:pt x="1690" y="224378"/>
                </a:lnTo>
                <a:lnTo>
                  <a:pt x="0" y="254000"/>
                </a:lnTo>
                <a:lnTo>
                  <a:pt x="1690" y="283622"/>
                </a:lnTo>
                <a:lnTo>
                  <a:pt x="6633" y="312239"/>
                </a:lnTo>
                <a:lnTo>
                  <a:pt x="14641" y="339664"/>
                </a:lnTo>
                <a:lnTo>
                  <a:pt x="25526" y="365703"/>
                </a:lnTo>
                <a:lnTo>
                  <a:pt x="39100" y="390166"/>
                </a:lnTo>
                <a:lnTo>
                  <a:pt x="55173" y="412864"/>
                </a:lnTo>
                <a:lnTo>
                  <a:pt x="73558" y="433605"/>
                </a:lnTo>
                <a:lnTo>
                  <a:pt x="94066" y="452199"/>
                </a:lnTo>
                <a:lnTo>
                  <a:pt x="116508" y="468456"/>
                </a:lnTo>
                <a:lnTo>
                  <a:pt x="140697" y="482183"/>
                </a:lnTo>
                <a:lnTo>
                  <a:pt x="166442" y="493192"/>
                </a:lnTo>
                <a:lnTo>
                  <a:pt x="193558" y="501292"/>
                </a:lnTo>
                <a:lnTo>
                  <a:pt x="221854" y="506291"/>
                </a:lnTo>
                <a:lnTo>
                  <a:pt x="251142" y="508000"/>
                </a:lnTo>
                <a:lnTo>
                  <a:pt x="280431" y="506291"/>
                </a:lnTo>
                <a:lnTo>
                  <a:pt x="308727" y="501292"/>
                </a:lnTo>
                <a:lnTo>
                  <a:pt x="335843" y="493192"/>
                </a:lnTo>
                <a:lnTo>
                  <a:pt x="361588" y="482183"/>
                </a:lnTo>
                <a:lnTo>
                  <a:pt x="385777" y="468456"/>
                </a:lnTo>
                <a:lnTo>
                  <a:pt x="408219" y="452199"/>
                </a:lnTo>
                <a:lnTo>
                  <a:pt x="428727" y="433605"/>
                </a:lnTo>
                <a:lnTo>
                  <a:pt x="447112" y="412864"/>
                </a:lnTo>
                <a:lnTo>
                  <a:pt x="463185" y="390166"/>
                </a:lnTo>
                <a:lnTo>
                  <a:pt x="476759" y="365703"/>
                </a:lnTo>
                <a:lnTo>
                  <a:pt x="487644" y="339664"/>
                </a:lnTo>
                <a:lnTo>
                  <a:pt x="495652" y="312239"/>
                </a:lnTo>
                <a:lnTo>
                  <a:pt x="500595" y="283622"/>
                </a:lnTo>
                <a:lnTo>
                  <a:pt x="502285" y="254000"/>
                </a:lnTo>
                <a:lnTo>
                  <a:pt x="500595" y="224378"/>
                </a:lnTo>
                <a:lnTo>
                  <a:pt x="495652" y="195760"/>
                </a:lnTo>
                <a:lnTo>
                  <a:pt x="487644" y="168336"/>
                </a:lnTo>
                <a:lnTo>
                  <a:pt x="476759" y="142297"/>
                </a:lnTo>
                <a:lnTo>
                  <a:pt x="463185" y="117834"/>
                </a:lnTo>
                <a:lnTo>
                  <a:pt x="447112" y="95136"/>
                </a:lnTo>
                <a:lnTo>
                  <a:pt x="428727" y="74395"/>
                </a:lnTo>
                <a:lnTo>
                  <a:pt x="408219" y="55801"/>
                </a:lnTo>
                <a:lnTo>
                  <a:pt x="385777" y="39544"/>
                </a:lnTo>
                <a:lnTo>
                  <a:pt x="361588" y="25817"/>
                </a:lnTo>
                <a:lnTo>
                  <a:pt x="335843" y="14808"/>
                </a:lnTo>
                <a:lnTo>
                  <a:pt x="308727" y="6708"/>
                </a:lnTo>
                <a:lnTo>
                  <a:pt x="280431" y="1709"/>
                </a:lnTo>
                <a:lnTo>
                  <a:pt x="251142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9" name="Text 17"/>
          <p:cNvSpPr/>
          <p:nvPr/>
        </p:nvSpPr>
        <p:spPr>
          <a:xfrm>
            <a:off x="10778490" y="5711825"/>
            <a:ext cx="50228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0" name="Image 0" descr="https://kimi-img.moonshot.cn/pub/slides/slides_tmpl/image/25-08-27-19:58:42-d2nf5sh8bjvh7rlivv70.png"/>
          <p:cNvPicPr>
            <a:picLocks noChangeAspect="1"/>
          </p:cNvPicPr>
          <p:nvPr/>
        </p:nvPicPr>
        <p:blipFill>
          <a:blip r:embed="rId3"/>
          <a:srcRect r="25715"/>
          <a:stretch/>
        </p:blipFill>
        <p:spPr>
          <a:xfrm>
            <a:off x="5791200" y="5562600"/>
            <a:ext cx="4800600" cy="807085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8-27-19:58:42-d2nf5sh8bjvh7rlivv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191000"/>
            <a:ext cx="552450" cy="58166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19:58:42-d2nf5sh8bjvh7rlivv8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4185920"/>
            <a:ext cx="694690" cy="588645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19:58:42-d2nf5sh8bjvh7rlivv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4191000"/>
            <a:ext cx="680085" cy="58166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38505" y="2693670"/>
            <a:ext cx="262763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 Speed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4813935" y="2693670"/>
            <a:ext cx="2627630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Next Steps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8875395" y="2693670"/>
            <a:ext cx="25330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Capstone Drill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8" y="0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12191144" h="6857615">
                <a:moveTo>
                  <a:pt x="12191144" y="0"/>
                </a:moveTo>
                <a:lnTo>
                  <a:pt x="0" y="0"/>
                </a:lnTo>
                <a:lnTo>
                  <a:pt x="0" y="6857615"/>
                </a:lnTo>
                <a:lnTo>
                  <a:pt x="12191144" y="6857615"/>
                </a:lnTo>
                <a:lnTo>
                  <a:pt x="1219114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428" y="0"/>
            <a:ext cx="12191144" cy="685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11765" y="5835239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0" y="0"/>
                </a:moveTo>
                <a:lnTo>
                  <a:pt x="0" y="494808"/>
                </a:lnTo>
                <a:lnTo>
                  <a:pt x="353874" y="494808"/>
                </a:lnTo>
                <a:lnTo>
                  <a:pt x="353874" y="140996"/>
                </a:lnTo>
                <a:lnTo>
                  <a:pt x="122499" y="1409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11765" y="5835239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8193" y="5835239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0" y="0"/>
                </a:moveTo>
                <a:lnTo>
                  <a:pt x="0" y="494808"/>
                </a:lnTo>
                <a:lnTo>
                  <a:pt x="353874" y="494808"/>
                </a:lnTo>
                <a:lnTo>
                  <a:pt x="353874" y="140996"/>
                </a:lnTo>
                <a:lnTo>
                  <a:pt x="122499" y="1409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378193" y="5835239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08-27-19:58:43-d2nf5sp8bjvh7rlivvp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6273165"/>
            <a:ext cx="142875" cy="1143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72085" y="1390015"/>
            <a:ext cx="3876675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Financial Forecast Game</a:t>
            </a:r>
            <a:endParaRPr lang="en-US" sz="1600" dirty="0"/>
          </a:p>
        </p:txBody>
      </p:sp>
      <p:pic>
        <p:nvPicPr>
          <p:cNvPr id="10" name="Image 1" descr="https://kimi-img.moonshot.cn/pub/slides/slides_tmpl/image/25-08-27-19:58:44-d2nf5t18bjvh7rlivvp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598805"/>
            <a:ext cx="2389505" cy="5855335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8-27-19:58:44-d2nf5t18bjvh7rlivvp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035" y="598805"/>
            <a:ext cx="2389505" cy="5855335"/>
          </a:xfrm>
          <a:prstGeom prst="rect">
            <a:avLst/>
          </a:prstGeom>
        </p:spPr>
      </p:pic>
      <p:pic>
        <p:nvPicPr>
          <p:cNvPr id="12" name="Image 3" descr="https://kimi-img.moonshot.cn/pub/slides/slides_tmpl/image/25-08-27-19:58:44-d2nf5t18bjvh7rlivvp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510" y="598805"/>
            <a:ext cx="2389505" cy="58553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030345" y="1295400"/>
            <a:ext cx="235204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Financial Forecasting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048125" y="2197735"/>
            <a:ext cx="232029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historical sales data into an AI forecasting tool, adjust growth scenarios, and present cash-flow projections to stakeholders.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6727190" y="1278255"/>
            <a:ext cx="23520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Scenario Analysis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6744970" y="2180590"/>
            <a:ext cx="232029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optimistic and conservative assumptions in financial forecasts, enabling informed decisions on hiring or inventory purchases.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9463405" y="1295400"/>
            <a:ext cx="235204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Decision Making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9481185" y="2197735"/>
            <a:ext cx="2320290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Leverage AI-driven financial insights to make strategic decisions, ensuring entrepreneurs are always prepared for investor meetings and board reviews.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2463" y="5919715"/>
            <a:ext cx="439359" cy="614178"/>
          </a:xfrm>
          <a:custGeom>
            <a:avLst/>
            <a:gdLst/>
            <a:ahLst/>
            <a:cxnLst/>
            <a:rect l="l" t="t" r="r" b="b"/>
            <a:pathLst>
              <a:path w="439359" h="614178">
                <a:moveTo>
                  <a:pt x="0" y="0"/>
                </a:moveTo>
                <a:lnTo>
                  <a:pt x="0" y="614178"/>
                </a:lnTo>
                <a:lnTo>
                  <a:pt x="439359" y="614178"/>
                </a:lnTo>
                <a:lnTo>
                  <a:pt x="439359" y="175007"/>
                </a:lnTo>
                <a:lnTo>
                  <a:pt x="152091" y="175007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792463" y="5919715"/>
            <a:ext cx="439359" cy="61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409" y="5919715"/>
            <a:ext cx="439359" cy="614178"/>
          </a:xfrm>
          <a:custGeom>
            <a:avLst/>
            <a:gdLst/>
            <a:ahLst/>
            <a:cxnLst/>
            <a:rect l="l" t="t" r="r" b="b"/>
            <a:pathLst>
              <a:path w="439359" h="614178">
                <a:moveTo>
                  <a:pt x="0" y="0"/>
                </a:moveTo>
                <a:lnTo>
                  <a:pt x="0" y="614178"/>
                </a:lnTo>
                <a:lnTo>
                  <a:pt x="439359" y="614178"/>
                </a:lnTo>
                <a:lnTo>
                  <a:pt x="439359" y="175007"/>
                </a:lnTo>
                <a:lnTo>
                  <a:pt x="152091" y="175007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254409" y="5919715"/>
            <a:ext cx="439359" cy="61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486434" y="304800"/>
            <a:ext cx="439359" cy="614178"/>
          </a:xfrm>
          <a:custGeom>
            <a:avLst/>
            <a:gdLst/>
            <a:ahLst/>
            <a:cxnLst/>
            <a:rect l="l" t="t" r="r" b="b"/>
            <a:pathLst>
              <a:path w="439359" h="614178">
                <a:moveTo>
                  <a:pt x="439359" y="0"/>
                </a:moveTo>
                <a:lnTo>
                  <a:pt x="0" y="0"/>
                </a:lnTo>
                <a:lnTo>
                  <a:pt x="0" y="439171"/>
                </a:lnTo>
                <a:lnTo>
                  <a:pt x="287267" y="439171"/>
                </a:lnTo>
                <a:lnTo>
                  <a:pt x="439359" y="614178"/>
                </a:lnTo>
                <a:lnTo>
                  <a:pt x="439359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5486434" y="304800"/>
            <a:ext cx="439359" cy="61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24488" y="304800"/>
            <a:ext cx="439359" cy="614178"/>
          </a:xfrm>
          <a:custGeom>
            <a:avLst/>
            <a:gdLst/>
            <a:ahLst/>
            <a:cxnLst/>
            <a:rect l="l" t="t" r="r" b="b"/>
            <a:pathLst>
              <a:path w="439359" h="614178">
                <a:moveTo>
                  <a:pt x="439359" y="0"/>
                </a:moveTo>
                <a:lnTo>
                  <a:pt x="0" y="0"/>
                </a:lnTo>
                <a:lnTo>
                  <a:pt x="0" y="439171"/>
                </a:lnTo>
                <a:lnTo>
                  <a:pt x="287267" y="439171"/>
                </a:lnTo>
                <a:lnTo>
                  <a:pt x="439359" y="614178"/>
                </a:lnTo>
                <a:lnTo>
                  <a:pt x="439359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6024488" y="304800"/>
            <a:ext cx="439359" cy="61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16738" y="1985443"/>
            <a:ext cx="926080" cy="617644"/>
          </a:xfrm>
          <a:custGeom>
            <a:avLst/>
            <a:gdLst/>
            <a:ahLst/>
            <a:cxnLst/>
            <a:rect l="l" t="t" r="r" b="b"/>
            <a:pathLst>
              <a:path w="926080" h="617644">
                <a:moveTo>
                  <a:pt x="926080" y="617644"/>
                </a:moveTo>
                <a:lnTo>
                  <a:pt x="525177" y="254021"/>
                </a:lnTo>
                <a:lnTo>
                  <a:pt x="897905" y="8695"/>
                </a:lnTo>
                <a:lnTo>
                  <a:pt x="616272" y="8695"/>
                </a:lnTo>
                <a:lnTo>
                  <a:pt x="233584" y="280114"/>
                </a:lnTo>
                <a:lnTo>
                  <a:pt x="233584" y="8695"/>
                </a:lnTo>
                <a:lnTo>
                  <a:pt x="0" y="8695"/>
                </a:lnTo>
                <a:lnTo>
                  <a:pt x="0" y="617644"/>
                </a:lnTo>
                <a:lnTo>
                  <a:pt x="233584" y="617644"/>
                </a:lnTo>
                <a:lnTo>
                  <a:pt x="233584" y="447146"/>
                </a:lnTo>
                <a:lnTo>
                  <a:pt x="374415" y="354057"/>
                </a:lnTo>
                <a:lnTo>
                  <a:pt x="654376" y="617644"/>
                </a:lnTo>
                <a:lnTo>
                  <a:pt x="926080" y="61764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616738" y="1985443"/>
            <a:ext cx="926080" cy="617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665010" y="4019885"/>
            <a:ext cx="426266" cy="603781"/>
          </a:xfrm>
          <a:custGeom>
            <a:avLst/>
            <a:gdLst/>
            <a:ahLst/>
            <a:cxnLst/>
            <a:rect l="l" t="t" r="r" b="b"/>
            <a:pathLst>
              <a:path w="426266" h="603781">
                <a:moveTo>
                  <a:pt x="426266" y="0"/>
                </a:moveTo>
                <a:lnTo>
                  <a:pt x="0" y="0"/>
                </a:lnTo>
                <a:lnTo>
                  <a:pt x="0" y="107048"/>
                </a:lnTo>
                <a:lnTo>
                  <a:pt x="151874" y="107048"/>
                </a:lnTo>
                <a:lnTo>
                  <a:pt x="151874" y="603781"/>
                </a:lnTo>
                <a:lnTo>
                  <a:pt x="274399" y="603781"/>
                </a:lnTo>
                <a:lnTo>
                  <a:pt x="274399" y="107048"/>
                </a:lnTo>
                <a:lnTo>
                  <a:pt x="426266" y="107048"/>
                </a:lnTo>
                <a:lnTo>
                  <a:pt x="426266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665010" y="4019885"/>
            <a:ext cx="426266" cy="603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8-27-19:58:44-d2nf5t18bjvh7rlivv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596" y="0"/>
            <a:ext cx="4815621" cy="6857519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11378828" y="6114620"/>
            <a:ext cx="431657" cy="457457"/>
          </a:xfrm>
          <a:custGeom>
            <a:avLst/>
            <a:gdLst/>
            <a:ahLst/>
            <a:cxnLst/>
            <a:rect l="l" t="t" r="r" b="b"/>
            <a:pathLst>
              <a:path w="431657" h="457457">
                <a:moveTo>
                  <a:pt x="431657" y="0"/>
                </a:moveTo>
                <a:lnTo>
                  <a:pt x="0" y="0"/>
                </a:lnTo>
                <a:lnTo>
                  <a:pt x="0" y="457457"/>
                </a:lnTo>
                <a:lnTo>
                  <a:pt x="431657" y="457457"/>
                </a:lnTo>
                <a:lnTo>
                  <a:pt x="431657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6" name="Text 13"/>
          <p:cNvSpPr/>
          <p:nvPr/>
        </p:nvSpPr>
        <p:spPr>
          <a:xfrm>
            <a:off x="11378828" y="6114620"/>
            <a:ext cx="431657" cy="457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485252" y="6198371"/>
            <a:ext cx="187526" cy="294189"/>
          </a:xfrm>
          <a:custGeom>
            <a:avLst/>
            <a:gdLst/>
            <a:ahLst/>
            <a:cxnLst/>
            <a:rect l="l" t="t" r="r" b="b"/>
            <a:pathLst>
              <a:path w="187526" h="294189">
                <a:moveTo>
                  <a:pt x="187526" y="0"/>
                </a:moveTo>
                <a:lnTo>
                  <a:pt x="0" y="147094"/>
                </a:lnTo>
                <a:lnTo>
                  <a:pt x="187526" y="294189"/>
                </a:lnTo>
                <a:lnTo>
                  <a:pt x="187526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1485252" y="6198371"/>
            <a:ext cx="187526" cy="294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1" descr="https://kimi-img.moonshot.cn/pub/slides/slides_tmpl/image/25-08-27-19:58:44-d2nf5t18bjvh7rlivv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1773555"/>
            <a:ext cx="4730750" cy="33108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2958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09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62958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0651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15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20651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8681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18681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023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61023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91379" y="3088189"/>
            <a:ext cx="4760616" cy="36845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900" dirty="0">
                <a:solidFill>
                  <a:srgbClr val="D9D9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19:58:42-d2nf5sh8bjvh7rlivvdg.png"/>
          <p:cNvPicPr>
            <a:picLocks noChangeAspect="1"/>
          </p:cNvPicPr>
          <p:nvPr/>
        </p:nvPicPr>
        <p:blipFill>
          <a:blip r:embed="rId3"/>
          <a:srcRect b="26800"/>
          <a:stretch/>
        </p:blipFill>
        <p:spPr>
          <a:xfrm>
            <a:off x="610235" y="762000"/>
            <a:ext cx="5782310" cy="11430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10235" y="3505200"/>
            <a:ext cx="6704965" cy="1979930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Edge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886" y="247387"/>
            <a:ext cx="508285" cy="508285"/>
          </a:xfrm>
          <a:custGeom>
            <a:avLst/>
            <a:gdLst/>
            <a:ahLst/>
            <a:cxnLst/>
            <a:rect l="l" t="t" r="r" b="b"/>
            <a:pathLst>
              <a:path w="508285" h="508285">
                <a:moveTo>
                  <a:pt x="254142" y="0"/>
                </a:moveTo>
                <a:lnTo>
                  <a:pt x="224504" y="1710"/>
                </a:lnTo>
                <a:lnTo>
                  <a:pt x="195870" y="6712"/>
                </a:lnTo>
                <a:lnTo>
                  <a:pt x="168431" y="14816"/>
                </a:lnTo>
                <a:lnTo>
                  <a:pt x="142377" y="25831"/>
                </a:lnTo>
                <a:lnTo>
                  <a:pt x="117900" y="39567"/>
                </a:lnTo>
                <a:lnTo>
                  <a:pt x="95189" y="55832"/>
                </a:lnTo>
                <a:lnTo>
                  <a:pt x="74437" y="74437"/>
                </a:lnTo>
                <a:lnTo>
                  <a:pt x="55832" y="95189"/>
                </a:lnTo>
                <a:lnTo>
                  <a:pt x="39567" y="117900"/>
                </a:lnTo>
                <a:lnTo>
                  <a:pt x="25831" y="142377"/>
                </a:lnTo>
                <a:lnTo>
                  <a:pt x="14816" y="168431"/>
                </a:lnTo>
                <a:lnTo>
                  <a:pt x="6712" y="195870"/>
                </a:lnTo>
                <a:lnTo>
                  <a:pt x="1710" y="224504"/>
                </a:lnTo>
                <a:lnTo>
                  <a:pt x="0" y="254142"/>
                </a:lnTo>
                <a:lnTo>
                  <a:pt x="1710" y="283781"/>
                </a:lnTo>
                <a:lnTo>
                  <a:pt x="6712" y="312415"/>
                </a:lnTo>
                <a:lnTo>
                  <a:pt x="14816" y="339854"/>
                </a:lnTo>
                <a:lnTo>
                  <a:pt x="25831" y="365908"/>
                </a:lnTo>
                <a:lnTo>
                  <a:pt x="39567" y="390385"/>
                </a:lnTo>
                <a:lnTo>
                  <a:pt x="55832" y="413096"/>
                </a:lnTo>
                <a:lnTo>
                  <a:pt x="74437" y="433848"/>
                </a:lnTo>
                <a:lnTo>
                  <a:pt x="95189" y="452453"/>
                </a:lnTo>
                <a:lnTo>
                  <a:pt x="117900" y="468718"/>
                </a:lnTo>
                <a:lnTo>
                  <a:pt x="142377" y="482454"/>
                </a:lnTo>
                <a:lnTo>
                  <a:pt x="168431" y="493469"/>
                </a:lnTo>
                <a:lnTo>
                  <a:pt x="195870" y="501573"/>
                </a:lnTo>
                <a:lnTo>
                  <a:pt x="224504" y="506575"/>
                </a:lnTo>
                <a:lnTo>
                  <a:pt x="254142" y="508285"/>
                </a:lnTo>
                <a:lnTo>
                  <a:pt x="283781" y="506575"/>
                </a:lnTo>
                <a:lnTo>
                  <a:pt x="312415" y="501573"/>
                </a:lnTo>
                <a:lnTo>
                  <a:pt x="339854" y="493469"/>
                </a:lnTo>
                <a:lnTo>
                  <a:pt x="365908" y="482454"/>
                </a:lnTo>
                <a:lnTo>
                  <a:pt x="390385" y="468718"/>
                </a:lnTo>
                <a:lnTo>
                  <a:pt x="413096" y="452453"/>
                </a:lnTo>
                <a:lnTo>
                  <a:pt x="433848" y="433848"/>
                </a:lnTo>
                <a:lnTo>
                  <a:pt x="452453" y="413096"/>
                </a:lnTo>
                <a:lnTo>
                  <a:pt x="468718" y="390385"/>
                </a:lnTo>
                <a:lnTo>
                  <a:pt x="482454" y="365908"/>
                </a:lnTo>
                <a:lnTo>
                  <a:pt x="493469" y="339854"/>
                </a:lnTo>
                <a:lnTo>
                  <a:pt x="501573" y="312415"/>
                </a:lnTo>
                <a:lnTo>
                  <a:pt x="506575" y="283781"/>
                </a:lnTo>
                <a:lnTo>
                  <a:pt x="508285" y="254142"/>
                </a:lnTo>
                <a:lnTo>
                  <a:pt x="506575" y="224504"/>
                </a:lnTo>
                <a:lnTo>
                  <a:pt x="501573" y="195870"/>
                </a:lnTo>
                <a:lnTo>
                  <a:pt x="493469" y="168431"/>
                </a:lnTo>
                <a:lnTo>
                  <a:pt x="482454" y="142377"/>
                </a:lnTo>
                <a:lnTo>
                  <a:pt x="468718" y="117900"/>
                </a:lnTo>
                <a:lnTo>
                  <a:pt x="452453" y="95189"/>
                </a:lnTo>
                <a:lnTo>
                  <a:pt x="433848" y="74437"/>
                </a:lnTo>
                <a:lnTo>
                  <a:pt x="413096" y="55832"/>
                </a:lnTo>
                <a:lnTo>
                  <a:pt x="390385" y="39567"/>
                </a:lnTo>
                <a:lnTo>
                  <a:pt x="365908" y="25831"/>
                </a:lnTo>
                <a:lnTo>
                  <a:pt x="339854" y="14816"/>
                </a:lnTo>
                <a:lnTo>
                  <a:pt x="312415" y="6712"/>
                </a:lnTo>
                <a:lnTo>
                  <a:pt x="283781" y="1710"/>
                </a:lnTo>
                <a:lnTo>
                  <a:pt x="254142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3" name="Text 1"/>
          <p:cNvSpPr/>
          <p:nvPr/>
        </p:nvSpPr>
        <p:spPr>
          <a:xfrm>
            <a:off x="381886" y="247387"/>
            <a:ext cx="508285" cy="508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972457" y="323827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0972457" y="323827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06029" y="323827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1406029" y="323827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5460" y="1390650"/>
            <a:ext cx="3511550" cy="4972050"/>
          </a:xfrm>
          <a:custGeom>
            <a:avLst/>
            <a:gdLst/>
            <a:ahLst/>
            <a:cxnLst/>
            <a:rect l="l" t="t" r="r" b="b"/>
            <a:pathLst>
              <a:path w="3511550" h="4972050">
                <a:moveTo>
                  <a:pt x="3165100" y="0"/>
                </a:moveTo>
                <a:lnTo>
                  <a:pt x="346450" y="0"/>
                </a:lnTo>
                <a:lnTo>
                  <a:pt x="318035" y="1148"/>
                </a:lnTo>
                <a:lnTo>
                  <a:pt x="290254" y="4534"/>
                </a:lnTo>
                <a:lnTo>
                  <a:pt x="263193" y="10069"/>
                </a:lnTo>
                <a:lnTo>
                  <a:pt x="236945" y="17662"/>
                </a:lnTo>
                <a:lnTo>
                  <a:pt x="211596" y="27226"/>
                </a:lnTo>
                <a:lnTo>
                  <a:pt x="187236" y="38670"/>
                </a:lnTo>
                <a:lnTo>
                  <a:pt x="163955" y="51906"/>
                </a:lnTo>
                <a:lnTo>
                  <a:pt x="141841" y="66845"/>
                </a:lnTo>
                <a:lnTo>
                  <a:pt x="120984" y="83396"/>
                </a:lnTo>
                <a:lnTo>
                  <a:pt x="101473" y="101473"/>
                </a:lnTo>
                <a:lnTo>
                  <a:pt x="83396" y="120984"/>
                </a:lnTo>
                <a:lnTo>
                  <a:pt x="66845" y="141841"/>
                </a:lnTo>
                <a:lnTo>
                  <a:pt x="51906" y="163955"/>
                </a:lnTo>
                <a:lnTo>
                  <a:pt x="38670" y="187236"/>
                </a:lnTo>
                <a:lnTo>
                  <a:pt x="27226" y="211596"/>
                </a:lnTo>
                <a:lnTo>
                  <a:pt x="17662" y="236945"/>
                </a:lnTo>
                <a:lnTo>
                  <a:pt x="10069" y="263193"/>
                </a:lnTo>
                <a:lnTo>
                  <a:pt x="4534" y="290254"/>
                </a:lnTo>
                <a:lnTo>
                  <a:pt x="1148" y="318035"/>
                </a:lnTo>
                <a:lnTo>
                  <a:pt x="0" y="346450"/>
                </a:lnTo>
                <a:lnTo>
                  <a:pt x="0" y="4972050"/>
                </a:lnTo>
                <a:lnTo>
                  <a:pt x="3511550" y="4972050"/>
                </a:lnTo>
                <a:lnTo>
                  <a:pt x="3511550" y="346450"/>
                </a:lnTo>
                <a:lnTo>
                  <a:pt x="3510401" y="318035"/>
                </a:lnTo>
                <a:lnTo>
                  <a:pt x="3507016" y="290254"/>
                </a:lnTo>
                <a:lnTo>
                  <a:pt x="3501481" y="263193"/>
                </a:lnTo>
                <a:lnTo>
                  <a:pt x="3493888" y="236945"/>
                </a:lnTo>
                <a:lnTo>
                  <a:pt x="3484324" y="211596"/>
                </a:lnTo>
                <a:lnTo>
                  <a:pt x="3472880" y="187236"/>
                </a:lnTo>
                <a:lnTo>
                  <a:pt x="3459644" y="163955"/>
                </a:lnTo>
                <a:lnTo>
                  <a:pt x="3444705" y="141841"/>
                </a:lnTo>
                <a:lnTo>
                  <a:pt x="3428153" y="120984"/>
                </a:lnTo>
                <a:lnTo>
                  <a:pt x="3410077" y="101473"/>
                </a:lnTo>
                <a:lnTo>
                  <a:pt x="3390566" y="83396"/>
                </a:lnTo>
                <a:lnTo>
                  <a:pt x="3369709" y="66845"/>
                </a:lnTo>
                <a:lnTo>
                  <a:pt x="3347595" y="51906"/>
                </a:lnTo>
                <a:lnTo>
                  <a:pt x="3324314" y="38670"/>
                </a:lnTo>
                <a:lnTo>
                  <a:pt x="3299954" y="27226"/>
                </a:lnTo>
                <a:lnTo>
                  <a:pt x="3274605" y="17662"/>
                </a:lnTo>
                <a:lnTo>
                  <a:pt x="3248356" y="10069"/>
                </a:lnTo>
                <a:lnTo>
                  <a:pt x="3221296" y="4534"/>
                </a:lnTo>
                <a:lnTo>
                  <a:pt x="3193515" y="1148"/>
                </a:lnTo>
                <a:lnTo>
                  <a:pt x="316510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505460" y="1390650"/>
            <a:ext cx="3511550" cy="497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03725" y="1390650"/>
            <a:ext cx="3511550" cy="4972050"/>
          </a:xfrm>
          <a:custGeom>
            <a:avLst/>
            <a:gdLst/>
            <a:ahLst/>
            <a:cxnLst/>
            <a:rect l="l" t="t" r="r" b="b"/>
            <a:pathLst>
              <a:path w="3511550" h="4972050">
                <a:moveTo>
                  <a:pt x="3165100" y="0"/>
                </a:moveTo>
                <a:lnTo>
                  <a:pt x="346450" y="0"/>
                </a:lnTo>
                <a:lnTo>
                  <a:pt x="318035" y="1148"/>
                </a:lnTo>
                <a:lnTo>
                  <a:pt x="290254" y="4534"/>
                </a:lnTo>
                <a:lnTo>
                  <a:pt x="263193" y="10069"/>
                </a:lnTo>
                <a:lnTo>
                  <a:pt x="236945" y="17662"/>
                </a:lnTo>
                <a:lnTo>
                  <a:pt x="211596" y="27226"/>
                </a:lnTo>
                <a:lnTo>
                  <a:pt x="187236" y="38670"/>
                </a:lnTo>
                <a:lnTo>
                  <a:pt x="163955" y="51906"/>
                </a:lnTo>
                <a:lnTo>
                  <a:pt x="141841" y="66845"/>
                </a:lnTo>
                <a:lnTo>
                  <a:pt x="120984" y="83396"/>
                </a:lnTo>
                <a:lnTo>
                  <a:pt x="101473" y="101473"/>
                </a:lnTo>
                <a:lnTo>
                  <a:pt x="83396" y="120984"/>
                </a:lnTo>
                <a:lnTo>
                  <a:pt x="66845" y="141841"/>
                </a:lnTo>
                <a:lnTo>
                  <a:pt x="51906" y="163955"/>
                </a:lnTo>
                <a:lnTo>
                  <a:pt x="38670" y="187236"/>
                </a:lnTo>
                <a:lnTo>
                  <a:pt x="27226" y="211596"/>
                </a:lnTo>
                <a:lnTo>
                  <a:pt x="17662" y="236945"/>
                </a:lnTo>
                <a:lnTo>
                  <a:pt x="10069" y="263193"/>
                </a:lnTo>
                <a:lnTo>
                  <a:pt x="4534" y="290254"/>
                </a:lnTo>
                <a:lnTo>
                  <a:pt x="1148" y="318035"/>
                </a:lnTo>
                <a:lnTo>
                  <a:pt x="0" y="346450"/>
                </a:lnTo>
                <a:lnTo>
                  <a:pt x="0" y="4972050"/>
                </a:lnTo>
                <a:lnTo>
                  <a:pt x="3511550" y="4972050"/>
                </a:lnTo>
                <a:lnTo>
                  <a:pt x="3511550" y="346450"/>
                </a:lnTo>
                <a:lnTo>
                  <a:pt x="3510401" y="318035"/>
                </a:lnTo>
                <a:lnTo>
                  <a:pt x="3507016" y="290254"/>
                </a:lnTo>
                <a:lnTo>
                  <a:pt x="3501481" y="263193"/>
                </a:lnTo>
                <a:lnTo>
                  <a:pt x="3493888" y="236945"/>
                </a:lnTo>
                <a:lnTo>
                  <a:pt x="3484324" y="211596"/>
                </a:lnTo>
                <a:lnTo>
                  <a:pt x="3472880" y="187236"/>
                </a:lnTo>
                <a:lnTo>
                  <a:pt x="3459644" y="163955"/>
                </a:lnTo>
                <a:lnTo>
                  <a:pt x="3444705" y="141841"/>
                </a:lnTo>
                <a:lnTo>
                  <a:pt x="3428153" y="120984"/>
                </a:lnTo>
                <a:lnTo>
                  <a:pt x="3410077" y="101473"/>
                </a:lnTo>
                <a:lnTo>
                  <a:pt x="3390566" y="83396"/>
                </a:lnTo>
                <a:lnTo>
                  <a:pt x="3369709" y="66845"/>
                </a:lnTo>
                <a:lnTo>
                  <a:pt x="3347595" y="51906"/>
                </a:lnTo>
                <a:lnTo>
                  <a:pt x="3324314" y="38670"/>
                </a:lnTo>
                <a:lnTo>
                  <a:pt x="3299954" y="27226"/>
                </a:lnTo>
                <a:lnTo>
                  <a:pt x="3274605" y="17662"/>
                </a:lnTo>
                <a:lnTo>
                  <a:pt x="3248356" y="10069"/>
                </a:lnTo>
                <a:lnTo>
                  <a:pt x="3221296" y="4534"/>
                </a:lnTo>
                <a:lnTo>
                  <a:pt x="3193515" y="1148"/>
                </a:lnTo>
                <a:lnTo>
                  <a:pt x="316510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1" name="Text 9"/>
          <p:cNvSpPr/>
          <p:nvPr/>
        </p:nvSpPr>
        <p:spPr>
          <a:xfrm>
            <a:off x="4403725" y="1390650"/>
            <a:ext cx="3511550" cy="497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302625" y="1390650"/>
            <a:ext cx="3511550" cy="4972050"/>
          </a:xfrm>
          <a:custGeom>
            <a:avLst/>
            <a:gdLst/>
            <a:ahLst/>
            <a:cxnLst/>
            <a:rect l="l" t="t" r="r" b="b"/>
            <a:pathLst>
              <a:path w="3511550" h="4972050">
                <a:moveTo>
                  <a:pt x="3165100" y="0"/>
                </a:moveTo>
                <a:lnTo>
                  <a:pt x="346450" y="0"/>
                </a:lnTo>
                <a:lnTo>
                  <a:pt x="318035" y="1148"/>
                </a:lnTo>
                <a:lnTo>
                  <a:pt x="290254" y="4534"/>
                </a:lnTo>
                <a:lnTo>
                  <a:pt x="263193" y="10069"/>
                </a:lnTo>
                <a:lnTo>
                  <a:pt x="236945" y="17662"/>
                </a:lnTo>
                <a:lnTo>
                  <a:pt x="211596" y="27226"/>
                </a:lnTo>
                <a:lnTo>
                  <a:pt x="187236" y="38670"/>
                </a:lnTo>
                <a:lnTo>
                  <a:pt x="163955" y="51906"/>
                </a:lnTo>
                <a:lnTo>
                  <a:pt x="141841" y="66845"/>
                </a:lnTo>
                <a:lnTo>
                  <a:pt x="120984" y="83396"/>
                </a:lnTo>
                <a:lnTo>
                  <a:pt x="101473" y="101473"/>
                </a:lnTo>
                <a:lnTo>
                  <a:pt x="83396" y="120984"/>
                </a:lnTo>
                <a:lnTo>
                  <a:pt x="66845" y="141841"/>
                </a:lnTo>
                <a:lnTo>
                  <a:pt x="51906" y="163955"/>
                </a:lnTo>
                <a:lnTo>
                  <a:pt x="38670" y="187236"/>
                </a:lnTo>
                <a:lnTo>
                  <a:pt x="27226" y="211596"/>
                </a:lnTo>
                <a:lnTo>
                  <a:pt x="17662" y="236945"/>
                </a:lnTo>
                <a:lnTo>
                  <a:pt x="10069" y="263193"/>
                </a:lnTo>
                <a:lnTo>
                  <a:pt x="4534" y="290254"/>
                </a:lnTo>
                <a:lnTo>
                  <a:pt x="1148" y="318035"/>
                </a:lnTo>
                <a:lnTo>
                  <a:pt x="0" y="346450"/>
                </a:lnTo>
                <a:lnTo>
                  <a:pt x="0" y="4972050"/>
                </a:lnTo>
                <a:lnTo>
                  <a:pt x="3511550" y="4972050"/>
                </a:lnTo>
                <a:lnTo>
                  <a:pt x="3511550" y="346450"/>
                </a:lnTo>
                <a:lnTo>
                  <a:pt x="3510401" y="318035"/>
                </a:lnTo>
                <a:lnTo>
                  <a:pt x="3507016" y="290254"/>
                </a:lnTo>
                <a:lnTo>
                  <a:pt x="3501481" y="263193"/>
                </a:lnTo>
                <a:lnTo>
                  <a:pt x="3493888" y="236945"/>
                </a:lnTo>
                <a:lnTo>
                  <a:pt x="3484324" y="211596"/>
                </a:lnTo>
                <a:lnTo>
                  <a:pt x="3472880" y="187236"/>
                </a:lnTo>
                <a:lnTo>
                  <a:pt x="3459644" y="163955"/>
                </a:lnTo>
                <a:lnTo>
                  <a:pt x="3444705" y="141841"/>
                </a:lnTo>
                <a:lnTo>
                  <a:pt x="3428153" y="120984"/>
                </a:lnTo>
                <a:lnTo>
                  <a:pt x="3410077" y="101473"/>
                </a:lnTo>
                <a:lnTo>
                  <a:pt x="3390566" y="83396"/>
                </a:lnTo>
                <a:lnTo>
                  <a:pt x="3369709" y="66845"/>
                </a:lnTo>
                <a:lnTo>
                  <a:pt x="3347595" y="51906"/>
                </a:lnTo>
                <a:lnTo>
                  <a:pt x="3324314" y="38670"/>
                </a:lnTo>
                <a:lnTo>
                  <a:pt x="3299954" y="27226"/>
                </a:lnTo>
                <a:lnTo>
                  <a:pt x="3274605" y="17662"/>
                </a:lnTo>
                <a:lnTo>
                  <a:pt x="3248356" y="10069"/>
                </a:lnTo>
                <a:lnTo>
                  <a:pt x="3221296" y="4534"/>
                </a:lnTo>
                <a:lnTo>
                  <a:pt x="3193515" y="1148"/>
                </a:lnTo>
                <a:lnTo>
                  <a:pt x="316510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13" name="Text 11"/>
          <p:cNvSpPr/>
          <p:nvPr/>
        </p:nvSpPr>
        <p:spPr>
          <a:xfrm>
            <a:off x="8302625" y="1390650"/>
            <a:ext cx="3511550" cy="497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2042" y="6362253"/>
            <a:ext cx="3511404" cy="184446"/>
          </a:xfrm>
          <a:custGeom>
            <a:avLst/>
            <a:gdLst/>
            <a:ahLst/>
            <a:cxnLst/>
            <a:rect l="l" t="t" r="r" b="b"/>
            <a:pathLst>
              <a:path w="3511404" h="184446">
                <a:moveTo>
                  <a:pt x="3511404" y="0"/>
                </a:moveTo>
                <a:lnTo>
                  <a:pt x="0" y="0"/>
                </a:lnTo>
                <a:lnTo>
                  <a:pt x="0" y="184446"/>
                </a:lnTo>
                <a:lnTo>
                  <a:pt x="3511404" y="184446"/>
                </a:lnTo>
                <a:lnTo>
                  <a:pt x="3511404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5" name="Text 13"/>
          <p:cNvSpPr/>
          <p:nvPr/>
        </p:nvSpPr>
        <p:spPr>
          <a:xfrm>
            <a:off x="502042" y="6362253"/>
            <a:ext cx="3511404" cy="1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00669" y="6362253"/>
            <a:ext cx="3511404" cy="184446"/>
          </a:xfrm>
          <a:custGeom>
            <a:avLst/>
            <a:gdLst/>
            <a:ahLst/>
            <a:cxnLst/>
            <a:rect l="l" t="t" r="r" b="b"/>
            <a:pathLst>
              <a:path w="3511404" h="184446">
                <a:moveTo>
                  <a:pt x="3511404" y="0"/>
                </a:moveTo>
                <a:lnTo>
                  <a:pt x="0" y="0"/>
                </a:lnTo>
                <a:lnTo>
                  <a:pt x="0" y="184446"/>
                </a:lnTo>
                <a:lnTo>
                  <a:pt x="3511404" y="184446"/>
                </a:lnTo>
                <a:lnTo>
                  <a:pt x="3511404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7" name="Text 15"/>
          <p:cNvSpPr/>
          <p:nvPr/>
        </p:nvSpPr>
        <p:spPr>
          <a:xfrm>
            <a:off x="4400669" y="6362253"/>
            <a:ext cx="3511404" cy="1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299295" y="6362253"/>
            <a:ext cx="3511404" cy="184446"/>
          </a:xfrm>
          <a:custGeom>
            <a:avLst/>
            <a:gdLst/>
            <a:ahLst/>
            <a:cxnLst/>
            <a:rect l="l" t="t" r="r" b="b"/>
            <a:pathLst>
              <a:path w="3511404" h="184446">
                <a:moveTo>
                  <a:pt x="3511404" y="0"/>
                </a:moveTo>
                <a:lnTo>
                  <a:pt x="0" y="0"/>
                </a:lnTo>
                <a:lnTo>
                  <a:pt x="0" y="184446"/>
                </a:lnTo>
                <a:lnTo>
                  <a:pt x="3511404" y="184446"/>
                </a:lnTo>
                <a:lnTo>
                  <a:pt x="3511404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9" name="Text 17"/>
          <p:cNvSpPr/>
          <p:nvPr/>
        </p:nvSpPr>
        <p:spPr>
          <a:xfrm>
            <a:off x="8299295" y="6362253"/>
            <a:ext cx="3511404" cy="1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557422" y="368931"/>
            <a:ext cx="7077156" cy="12910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Fuels Entrepreneur Growth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38200" y="1676400"/>
            <a:ext cx="2895600" cy="838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838200" y="1676400"/>
            <a:ext cx="2895600" cy="838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702810" y="1676400"/>
            <a:ext cx="2895600" cy="838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4702810" y="1676400"/>
            <a:ext cx="2895600" cy="838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652510" y="1676400"/>
            <a:ext cx="2895600" cy="838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8652510" y="1676400"/>
            <a:ext cx="2895600" cy="838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61533" y="1752552"/>
            <a:ext cx="219133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Automates Repetitive Tasks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8505" y="2821345"/>
            <a:ext cx="3232357" cy="21947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repetitive tasks like emails, social media posting, and reporting, freeing entrepreneurs to focus on strategic decisions and innovation.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105339" y="1752552"/>
            <a:ext cx="219133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Accelerates Decision-Making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540076" y="2821345"/>
            <a:ext cx="3232357" cy="21947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processing large datasets quickly, AI provides actionable insights that help entrepreneurs make faster, data-driven decisions, reducing time spent on manual analysis.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949055" y="1753235"/>
            <a:ext cx="219138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Enables Strategic Focus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486001" y="2821345"/>
            <a:ext cx="3232357" cy="21947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Entrepreneurs can shift from operational roles to strategic thinkers, leveraging AI to handle routine tasks and focus on high-impact activities like vision and brand positioning.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991215" y="374650"/>
            <a:ext cx="353695" cy="494665"/>
          </a:xfrm>
          <a:custGeom>
            <a:avLst/>
            <a:gdLst/>
            <a:ahLst/>
            <a:cxnLst/>
            <a:rect l="l" t="t" r="r" b="b"/>
            <a:pathLst>
              <a:path w="353695" h="494665">
                <a:moveTo>
                  <a:pt x="353695" y="0"/>
                </a:moveTo>
                <a:lnTo>
                  <a:pt x="0" y="0"/>
                </a:lnTo>
                <a:lnTo>
                  <a:pt x="0" y="353710"/>
                </a:lnTo>
                <a:lnTo>
                  <a:pt x="231258" y="353710"/>
                </a:lnTo>
                <a:lnTo>
                  <a:pt x="353695" y="494665"/>
                </a:lnTo>
                <a:lnTo>
                  <a:pt x="353695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991215" y="374650"/>
            <a:ext cx="353695" cy="49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24920" y="374650"/>
            <a:ext cx="353695" cy="494665"/>
          </a:xfrm>
          <a:custGeom>
            <a:avLst/>
            <a:gdLst/>
            <a:ahLst/>
            <a:cxnLst/>
            <a:rect l="l" t="t" r="r" b="b"/>
            <a:pathLst>
              <a:path w="353695" h="494665">
                <a:moveTo>
                  <a:pt x="353695" y="0"/>
                </a:moveTo>
                <a:lnTo>
                  <a:pt x="0" y="0"/>
                </a:lnTo>
                <a:lnTo>
                  <a:pt x="0" y="353710"/>
                </a:lnTo>
                <a:lnTo>
                  <a:pt x="231258" y="353710"/>
                </a:lnTo>
                <a:lnTo>
                  <a:pt x="353695" y="494665"/>
                </a:lnTo>
                <a:lnTo>
                  <a:pt x="353695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424920" y="374650"/>
            <a:ext cx="353695" cy="49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35" y="6012815"/>
            <a:ext cx="12191365" cy="844550"/>
          </a:xfrm>
          <a:custGeom>
            <a:avLst/>
            <a:gdLst/>
            <a:ahLst/>
            <a:cxnLst/>
            <a:rect l="l" t="t" r="r" b="b"/>
            <a:pathLst>
              <a:path w="12191365" h="844550">
                <a:moveTo>
                  <a:pt x="12191365" y="0"/>
                </a:moveTo>
                <a:lnTo>
                  <a:pt x="0" y="0"/>
                </a:lnTo>
                <a:lnTo>
                  <a:pt x="0" y="844550"/>
                </a:lnTo>
                <a:lnTo>
                  <a:pt x="12191365" y="844550"/>
                </a:lnTo>
                <a:lnTo>
                  <a:pt x="12191365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635" y="6012815"/>
            <a:ext cx="12191365" cy="84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73775" y="1282065"/>
            <a:ext cx="44450" cy="4242435"/>
          </a:xfrm>
          <a:custGeom>
            <a:avLst/>
            <a:gdLst/>
            <a:ahLst/>
            <a:cxnLst/>
            <a:rect l="l" t="t" r="r" b="b"/>
            <a:pathLst>
              <a:path w="44450" h="4242435">
                <a:moveTo>
                  <a:pt x="44450" y="0"/>
                </a:moveTo>
                <a:lnTo>
                  <a:pt x="0" y="0"/>
                </a:lnTo>
                <a:lnTo>
                  <a:pt x="0" y="4242435"/>
                </a:lnTo>
                <a:lnTo>
                  <a:pt x="44450" y="4242435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>
            <a:off x="6073775" y="1282065"/>
            <a:ext cx="44450" cy="4242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09800" y="6095683"/>
            <a:ext cx="780796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vs Machine Roles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43600" y="1219200"/>
            <a:ext cx="304800" cy="304800"/>
          </a:xfrm>
          <a:prstGeom prst="ellipse">
            <a:avLst/>
          </a:prstGeom>
          <a:solidFill>
            <a:srgbClr val="DEF101"/>
          </a:solidFill>
          <a:ln/>
        </p:spPr>
      </p:sp>
      <p:sp>
        <p:nvSpPr>
          <p:cNvPr id="12" name="Text 10"/>
          <p:cNvSpPr/>
          <p:nvPr/>
        </p:nvSpPr>
        <p:spPr>
          <a:xfrm>
            <a:off x="5943600" y="1219200"/>
            <a:ext cx="304800" cy="304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43600" y="5334000"/>
            <a:ext cx="304800" cy="304800"/>
          </a:xfrm>
          <a:prstGeom prst="ellipse">
            <a:avLst/>
          </a:prstGeom>
          <a:solidFill>
            <a:srgbClr val="DEF101"/>
          </a:solidFill>
          <a:ln/>
        </p:spPr>
      </p:sp>
      <p:sp>
        <p:nvSpPr>
          <p:cNvPr id="14" name="Text 12"/>
          <p:cNvSpPr/>
          <p:nvPr/>
        </p:nvSpPr>
        <p:spPr>
          <a:xfrm>
            <a:off x="5943600" y="5334000"/>
            <a:ext cx="304800" cy="304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228600" y="6172200"/>
            <a:ext cx="293370" cy="447040"/>
          </a:xfrm>
          <a:custGeom>
            <a:avLst/>
            <a:gdLst/>
            <a:ahLst/>
            <a:cxnLst/>
            <a:rect l="l" t="t" r="r" b="b"/>
            <a:pathLst>
              <a:path w="293370" h="447040">
                <a:moveTo>
                  <a:pt x="293370" y="0"/>
                </a:moveTo>
                <a:lnTo>
                  <a:pt x="191813" y="127380"/>
                </a:lnTo>
                <a:lnTo>
                  <a:pt x="0" y="127380"/>
                </a:lnTo>
                <a:lnTo>
                  <a:pt x="0" y="447040"/>
                </a:lnTo>
                <a:lnTo>
                  <a:pt x="293370" y="447040"/>
                </a:lnTo>
                <a:lnTo>
                  <a:pt x="29337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228600" y="6172200"/>
            <a:ext cx="293370" cy="44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609600" y="6172200"/>
            <a:ext cx="293370" cy="447040"/>
          </a:xfrm>
          <a:custGeom>
            <a:avLst/>
            <a:gdLst/>
            <a:ahLst/>
            <a:cxnLst/>
            <a:rect l="l" t="t" r="r" b="b"/>
            <a:pathLst>
              <a:path w="293370" h="447040">
                <a:moveTo>
                  <a:pt x="293370" y="0"/>
                </a:moveTo>
                <a:lnTo>
                  <a:pt x="191813" y="127380"/>
                </a:lnTo>
                <a:lnTo>
                  <a:pt x="0" y="127380"/>
                </a:lnTo>
                <a:lnTo>
                  <a:pt x="0" y="447040"/>
                </a:lnTo>
                <a:lnTo>
                  <a:pt x="293370" y="447040"/>
                </a:lnTo>
                <a:lnTo>
                  <a:pt x="29337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609600" y="6172200"/>
            <a:ext cx="293370" cy="44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04520" y="1882140"/>
            <a:ext cx="5034280" cy="903684"/>
          </a:xfrm>
          <a:prstGeom prst="rect">
            <a:avLst/>
          </a:prstGeom>
          <a:solidFill>
            <a:srgbClr val="D9D9D9">
              <a:alpha val="63137"/>
            </a:srgbClr>
          </a:solidFill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Automates Data-Heavy Tasks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09450" y="2477917"/>
            <a:ext cx="4734910" cy="20570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automating tasks involving large volumes of data, such as market research, financial analysis, and customer segmentation, ensuring accuracy and efficiency.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553200" y="1882140"/>
            <a:ext cx="5097145" cy="903684"/>
          </a:xfrm>
          <a:prstGeom prst="rect">
            <a:avLst/>
          </a:prstGeom>
          <a:solidFill>
            <a:srgbClr val="D9D9D9">
              <a:alpha val="63137"/>
            </a:srgbClr>
          </a:solidFill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Humans Provide Strategic Judgment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47641" y="2471322"/>
            <a:ext cx="4734910" cy="20570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Entrepreneurs retain critical roles in strategic decision-making, negotiation, ethical judgment, and creative problem-solving, where human intuition and experience are invaluable.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2958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09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62958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06511" y="539712"/>
            <a:ext cx="470934" cy="658460"/>
          </a:xfrm>
          <a:custGeom>
            <a:avLst/>
            <a:gdLst/>
            <a:ahLst/>
            <a:cxnLst/>
            <a:rect l="l" t="t" r="r" b="b"/>
            <a:pathLst>
              <a:path w="470934" h="658460">
                <a:moveTo>
                  <a:pt x="470934" y="0"/>
                </a:moveTo>
                <a:lnTo>
                  <a:pt x="0" y="0"/>
                </a:lnTo>
                <a:lnTo>
                  <a:pt x="0" y="470833"/>
                </a:lnTo>
                <a:lnTo>
                  <a:pt x="307915" y="470833"/>
                </a:lnTo>
                <a:lnTo>
                  <a:pt x="470934" y="658460"/>
                </a:lnTo>
                <a:lnTo>
                  <a:pt x="47093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206511" y="539712"/>
            <a:ext cx="470934" cy="658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8681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18681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0235" y="5587365"/>
            <a:ext cx="471170" cy="658495"/>
          </a:xfrm>
          <a:custGeom>
            <a:avLst/>
            <a:gdLst/>
            <a:ahLst/>
            <a:cxnLst/>
            <a:rect l="l" t="t" r="r" b="b"/>
            <a:pathLst>
              <a:path w="471170" h="658495">
                <a:moveTo>
                  <a:pt x="0" y="0"/>
                </a:moveTo>
                <a:lnTo>
                  <a:pt x="0" y="658495"/>
                </a:lnTo>
                <a:lnTo>
                  <a:pt x="471170" y="658495"/>
                </a:lnTo>
                <a:lnTo>
                  <a:pt x="471170" y="187630"/>
                </a:lnTo>
                <a:lnTo>
                  <a:pt x="163100" y="187630"/>
                </a:lnTo>
                <a:lnTo>
                  <a:pt x="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9" name="Text 7"/>
          <p:cNvSpPr/>
          <p:nvPr/>
        </p:nvSpPr>
        <p:spPr>
          <a:xfrm>
            <a:off x="610235" y="5587365"/>
            <a:ext cx="471170" cy="658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91379" y="3088189"/>
            <a:ext cx="4760616" cy="36845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900" dirty="0">
                <a:solidFill>
                  <a:srgbClr val="D9D9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19:58:42-d2nf5sh8bjvh7rlivvdg.png"/>
          <p:cNvPicPr>
            <a:picLocks noChangeAspect="1"/>
          </p:cNvPicPr>
          <p:nvPr/>
        </p:nvPicPr>
        <p:blipFill>
          <a:blip r:embed="rId3"/>
          <a:srcRect b="26800"/>
          <a:stretch/>
        </p:blipFill>
        <p:spPr>
          <a:xfrm>
            <a:off x="610235" y="762000"/>
            <a:ext cx="5782310" cy="11430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10235" y="3505200"/>
            <a:ext cx="6704965" cy="1979930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Intel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24847" y="317478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1124847" y="317478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558418" y="317478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558418" y="317478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79638" y="310768"/>
            <a:ext cx="6510517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Spots Market Gaps Fast</a:t>
            </a:r>
            <a:endParaRPr lang="en-US" sz="1600" dirty="0"/>
          </a:p>
        </p:txBody>
      </p:sp>
      <p:pic>
        <p:nvPicPr>
          <p:cNvPr id="7" name="Image 0" descr="https://kimi-img.moonshot.cn/pub/slides/slides_tmpl/image/25-08-27-19:58:44-d2nf5t18bjvh7rlivvs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4200"/>
            <a:ext cx="12192000" cy="79375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162685" y="1511300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368300" y="0"/>
                </a:moveTo>
                <a:lnTo>
                  <a:pt x="339517" y="1108"/>
                </a:lnTo>
                <a:lnTo>
                  <a:pt x="311340" y="4377"/>
                </a:lnTo>
                <a:lnTo>
                  <a:pt x="283851" y="9727"/>
                </a:lnTo>
                <a:lnTo>
                  <a:pt x="257132" y="17074"/>
                </a:lnTo>
                <a:lnTo>
                  <a:pt x="231264" y="26337"/>
                </a:lnTo>
                <a:lnTo>
                  <a:pt x="206329" y="37433"/>
                </a:lnTo>
                <a:lnTo>
                  <a:pt x="182410" y="50283"/>
                </a:lnTo>
                <a:lnTo>
                  <a:pt x="159589" y="64802"/>
                </a:lnTo>
                <a:lnTo>
                  <a:pt x="137945" y="80910"/>
                </a:lnTo>
                <a:lnTo>
                  <a:pt x="117564" y="98525"/>
                </a:lnTo>
                <a:lnTo>
                  <a:pt x="98525" y="117564"/>
                </a:lnTo>
                <a:lnTo>
                  <a:pt x="80910" y="137945"/>
                </a:lnTo>
                <a:lnTo>
                  <a:pt x="64802" y="159589"/>
                </a:lnTo>
                <a:lnTo>
                  <a:pt x="50283" y="182410"/>
                </a:lnTo>
                <a:lnTo>
                  <a:pt x="37433" y="206329"/>
                </a:lnTo>
                <a:lnTo>
                  <a:pt x="26337" y="231264"/>
                </a:lnTo>
                <a:lnTo>
                  <a:pt x="17074" y="257132"/>
                </a:lnTo>
                <a:lnTo>
                  <a:pt x="9727" y="283851"/>
                </a:lnTo>
                <a:lnTo>
                  <a:pt x="4377" y="311340"/>
                </a:lnTo>
                <a:lnTo>
                  <a:pt x="1108" y="339517"/>
                </a:lnTo>
                <a:lnTo>
                  <a:pt x="0" y="368300"/>
                </a:lnTo>
                <a:lnTo>
                  <a:pt x="1108" y="397083"/>
                </a:lnTo>
                <a:lnTo>
                  <a:pt x="4377" y="425260"/>
                </a:lnTo>
                <a:lnTo>
                  <a:pt x="9727" y="452749"/>
                </a:lnTo>
                <a:lnTo>
                  <a:pt x="17074" y="479468"/>
                </a:lnTo>
                <a:lnTo>
                  <a:pt x="26337" y="505336"/>
                </a:lnTo>
                <a:lnTo>
                  <a:pt x="37433" y="530270"/>
                </a:lnTo>
                <a:lnTo>
                  <a:pt x="50283" y="554190"/>
                </a:lnTo>
                <a:lnTo>
                  <a:pt x="64802" y="577011"/>
                </a:lnTo>
                <a:lnTo>
                  <a:pt x="80910" y="598654"/>
                </a:lnTo>
                <a:lnTo>
                  <a:pt x="98525" y="619036"/>
                </a:lnTo>
                <a:lnTo>
                  <a:pt x="117564" y="638075"/>
                </a:lnTo>
                <a:lnTo>
                  <a:pt x="137945" y="655689"/>
                </a:lnTo>
                <a:lnTo>
                  <a:pt x="159589" y="671798"/>
                </a:lnTo>
                <a:lnTo>
                  <a:pt x="182410" y="686317"/>
                </a:lnTo>
                <a:lnTo>
                  <a:pt x="206329" y="699166"/>
                </a:lnTo>
                <a:lnTo>
                  <a:pt x="231264" y="710263"/>
                </a:lnTo>
                <a:lnTo>
                  <a:pt x="257132" y="719526"/>
                </a:lnTo>
                <a:lnTo>
                  <a:pt x="283851" y="726873"/>
                </a:lnTo>
                <a:lnTo>
                  <a:pt x="311340" y="732223"/>
                </a:lnTo>
                <a:lnTo>
                  <a:pt x="339517" y="735492"/>
                </a:lnTo>
                <a:lnTo>
                  <a:pt x="368300" y="736600"/>
                </a:lnTo>
                <a:lnTo>
                  <a:pt x="397083" y="735492"/>
                </a:lnTo>
                <a:lnTo>
                  <a:pt x="425260" y="732223"/>
                </a:lnTo>
                <a:lnTo>
                  <a:pt x="452749" y="726873"/>
                </a:lnTo>
                <a:lnTo>
                  <a:pt x="479468" y="719526"/>
                </a:lnTo>
                <a:lnTo>
                  <a:pt x="505336" y="710263"/>
                </a:lnTo>
                <a:lnTo>
                  <a:pt x="530270" y="699166"/>
                </a:lnTo>
                <a:lnTo>
                  <a:pt x="554190" y="686317"/>
                </a:lnTo>
                <a:lnTo>
                  <a:pt x="577011" y="671798"/>
                </a:lnTo>
                <a:lnTo>
                  <a:pt x="598654" y="655689"/>
                </a:lnTo>
                <a:lnTo>
                  <a:pt x="619036" y="638075"/>
                </a:lnTo>
                <a:lnTo>
                  <a:pt x="638075" y="619036"/>
                </a:lnTo>
                <a:lnTo>
                  <a:pt x="655689" y="598654"/>
                </a:lnTo>
                <a:lnTo>
                  <a:pt x="671798" y="577011"/>
                </a:lnTo>
                <a:lnTo>
                  <a:pt x="686317" y="554190"/>
                </a:lnTo>
                <a:lnTo>
                  <a:pt x="699166" y="530270"/>
                </a:lnTo>
                <a:lnTo>
                  <a:pt x="710263" y="505336"/>
                </a:lnTo>
                <a:lnTo>
                  <a:pt x="719526" y="479468"/>
                </a:lnTo>
                <a:lnTo>
                  <a:pt x="726873" y="452749"/>
                </a:lnTo>
                <a:lnTo>
                  <a:pt x="732223" y="425260"/>
                </a:lnTo>
                <a:lnTo>
                  <a:pt x="735492" y="397083"/>
                </a:lnTo>
                <a:lnTo>
                  <a:pt x="736600" y="368300"/>
                </a:lnTo>
                <a:lnTo>
                  <a:pt x="735492" y="339517"/>
                </a:lnTo>
                <a:lnTo>
                  <a:pt x="732223" y="311340"/>
                </a:lnTo>
                <a:lnTo>
                  <a:pt x="726873" y="283851"/>
                </a:lnTo>
                <a:lnTo>
                  <a:pt x="719526" y="257132"/>
                </a:lnTo>
                <a:lnTo>
                  <a:pt x="710263" y="231264"/>
                </a:lnTo>
                <a:lnTo>
                  <a:pt x="699166" y="206329"/>
                </a:lnTo>
                <a:lnTo>
                  <a:pt x="686317" y="182410"/>
                </a:lnTo>
                <a:lnTo>
                  <a:pt x="671798" y="159589"/>
                </a:lnTo>
                <a:lnTo>
                  <a:pt x="655689" y="137945"/>
                </a:lnTo>
                <a:lnTo>
                  <a:pt x="638075" y="117564"/>
                </a:lnTo>
                <a:lnTo>
                  <a:pt x="619036" y="98525"/>
                </a:lnTo>
                <a:lnTo>
                  <a:pt x="598654" y="80910"/>
                </a:lnTo>
                <a:lnTo>
                  <a:pt x="577011" y="64802"/>
                </a:lnTo>
                <a:lnTo>
                  <a:pt x="554190" y="50283"/>
                </a:lnTo>
                <a:lnTo>
                  <a:pt x="530270" y="37433"/>
                </a:lnTo>
                <a:lnTo>
                  <a:pt x="505336" y="26337"/>
                </a:lnTo>
                <a:lnTo>
                  <a:pt x="479468" y="17074"/>
                </a:lnTo>
                <a:lnTo>
                  <a:pt x="452749" y="9727"/>
                </a:lnTo>
                <a:lnTo>
                  <a:pt x="425260" y="4377"/>
                </a:lnTo>
                <a:lnTo>
                  <a:pt x="397083" y="1108"/>
                </a:lnTo>
                <a:lnTo>
                  <a:pt x="368300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9" name="Text 6"/>
          <p:cNvSpPr/>
          <p:nvPr/>
        </p:nvSpPr>
        <p:spPr>
          <a:xfrm>
            <a:off x="1162685" y="1511300"/>
            <a:ext cx="73660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10050" y="1517650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368300" y="0"/>
                </a:moveTo>
                <a:lnTo>
                  <a:pt x="339517" y="1108"/>
                </a:lnTo>
                <a:lnTo>
                  <a:pt x="311340" y="4377"/>
                </a:lnTo>
                <a:lnTo>
                  <a:pt x="283851" y="9727"/>
                </a:lnTo>
                <a:lnTo>
                  <a:pt x="257132" y="17074"/>
                </a:lnTo>
                <a:lnTo>
                  <a:pt x="231264" y="26337"/>
                </a:lnTo>
                <a:lnTo>
                  <a:pt x="206329" y="37433"/>
                </a:lnTo>
                <a:lnTo>
                  <a:pt x="182410" y="50283"/>
                </a:lnTo>
                <a:lnTo>
                  <a:pt x="159589" y="64802"/>
                </a:lnTo>
                <a:lnTo>
                  <a:pt x="137945" y="80910"/>
                </a:lnTo>
                <a:lnTo>
                  <a:pt x="117564" y="98525"/>
                </a:lnTo>
                <a:lnTo>
                  <a:pt x="98525" y="117564"/>
                </a:lnTo>
                <a:lnTo>
                  <a:pt x="80910" y="137945"/>
                </a:lnTo>
                <a:lnTo>
                  <a:pt x="64802" y="159589"/>
                </a:lnTo>
                <a:lnTo>
                  <a:pt x="50283" y="182410"/>
                </a:lnTo>
                <a:lnTo>
                  <a:pt x="37433" y="206329"/>
                </a:lnTo>
                <a:lnTo>
                  <a:pt x="26337" y="231264"/>
                </a:lnTo>
                <a:lnTo>
                  <a:pt x="17074" y="257132"/>
                </a:lnTo>
                <a:lnTo>
                  <a:pt x="9727" y="283851"/>
                </a:lnTo>
                <a:lnTo>
                  <a:pt x="4377" y="311340"/>
                </a:lnTo>
                <a:lnTo>
                  <a:pt x="1108" y="339517"/>
                </a:lnTo>
                <a:lnTo>
                  <a:pt x="0" y="368300"/>
                </a:lnTo>
                <a:lnTo>
                  <a:pt x="1108" y="397083"/>
                </a:lnTo>
                <a:lnTo>
                  <a:pt x="4377" y="425260"/>
                </a:lnTo>
                <a:lnTo>
                  <a:pt x="9727" y="452749"/>
                </a:lnTo>
                <a:lnTo>
                  <a:pt x="17074" y="479468"/>
                </a:lnTo>
                <a:lnTo>
                  <a:pt x="26337" y="505336"/>
                </a:lnTo>
                <a:lnTo>
                  <a:pt x="37433" y="530270"/>
                </a:lnTo>
                <a:lnTo>
                  <a:pt x="50283" y="554190"/>
                </a:lnTo>
                <a:lnTo>
                  <a:pt x="64802" y="577011"/>
                </a:lnTo>
                <a:lnTo>
                  <a:pt x="80910" y="598654"/>
                </a:lnTo>
                <a:lnTo>
                  <a:pt x="98525" y="619036"/>
                </a:lnTo>
                <a:lnTo>
                  <a:pt x="117564" y="638075"/>
                </a:lnTo>
                <a:lnTo>
                  <a:pt x="137945" y="655689"/>
                </a:lnTo>
                <a:lnTo>
                  <a:pt x="159589" y="671798"/>
                </a:lnTo>
                <a:lnTo>
                  <a:pt x="182410" y="686317"/>
                </a:lnTo>
                <a:lnTo>
                  <a:pt x="206329" y="699166"/>
                </a:lnTo>
                <a:lnTo>
                  <a:pt x="231264" y="710263"/>
                </a:lnTo>
                <a:lnTo>
                  <a:pt x="257132" y="719526"/>
                </a:lnTo>
                <a:lnTo>
                  <a:pt x="283851" y="726873"/>
                </a:lnTo>
                <a:lnTo>
                  <a:pt x="311340" y="732223"/>
                </a:lnTo>
                <a:lnTo>
                  <a:pt x="339517" y="735492"/>
                </a:lnTo>
                <a:lnTo>
                  <a:pt x="368300" y="736600"/>
                </a:lnTo>
                <a:lnTo>
                  <a:pt x="397083" y="735492"/>
                </a:lnTo>
                <a:lnTo>
                  <a:pt x="425260" y="732223"/>
                </a:lnTo>
                <a:lnTo>
                  <a:pt x="452749" y="726873"/>
                </a:lnTo>
                <a:lnTo>
                  <a:pt x="479468" y="719526"/>
                </a:lnTo>
                <a:lnTo>
                  <a:pt x="505336" y="710263"/>
                </a:lnTo>
                <a:lnTo>
                  <a:pt x="530270" y="699166"/>
                </a:lnTo>
                <a:lnTo>
                  <a:pt x="554190" y="686317"/>
                </a:lnTo>
                <a:lnTo>
                  <a:pt x="577011" y="671798"/>
                </a:lnTo>
                <a:lnTo>
                  <a:pt x="598654" y="655689"/>
                </a:lnTo>
                <a:lnTo>
                  <a:pt x="619036" y="638075"/>
                </a:lnTo>
                <a:lnTo>
                  <a:pt x="638075" y="619036"/>
                </a:lnTo>
                <a:lnTo>
                  <a:pt x="655689" y="598654"/>
                </a:lnTo>
                <a:lnTo>
                  <a:pt x="671798" y="577011"/>
                </a:lnTo>
                <a:lnTo>
                  <a:pt x="686317" y="554190"/>
                </a:lnTo>
                <a:lnTo>
                  <a:pt x="699166" y="530270"/>
                </a:lnTo>
                <a:lnTo>
                  <a:pt x="710263" y="505336"/>
                </a:lnTo>
                <a:lnTo>
                  <a:pt x="719526" y="479468"/>
                </a:lnTo>
                <a:lnTo>
                  <a:pt x="726873" y="452749"/>
                </a:lnTo>
                <a:lnTo>
                  <a:pt x="732223" y="425260"/>
                </a:lnTo>
                <a:lnTo>
                  <a:pt x="735492" y="397083"/>
                </a:lnTo>
                <a:lnTo>
                  <a:pt x="736600" y="368300"/>
                </a:lnTo>
                <a:lnTo>
                  <a:pt x="735492" y="339517"/>
                </a:lnTo>
                <a:lnTo>
                  <a:pt x="732223" y="311340"/>
                </a:lnTo>
                <a:lnTo>
                  <a:pt x="726873" y="283851"/>
                </a:lnTo>
                <a:lnTo>
                  <a:pt x="719526" y="257132"/>
                </a:lnTo>
                <a:lnTo>
                  <a:pt x="710263" y="231264"/>
                </a:lnTo>
                <a:lnTo>
                  <a:pt x="699166" y="206329"/>
                </a:lnTo>
                <a:lnTo>
                  <a:pt x="686317" y="182410"/>
                </a:lnTo>
                <a:lnTo>
                  <a:pt x="671798" y="159589"/>
                </a:lnTo>
                <a:lnTo>
                  <a:pt x="655689" y="137945"/>
                </a:lnTo>
                <a:lnTo>
                  <a:pt x="638075" y="117564"/>
                </a:lnTo>
                <a:lnTo>
                  <a:pt x="619036" y="98525"/>
                </a:lnTo>
                <a:lnTo>
                  <a:pt x="598654" y="80910"/>
                </a:lnTo>
                <a:lnTo>
                  <a:pt x="577011" y="64802"/>
                </a:lnTo>
                <a:lnTo>
                  <a:pt x="554190" y="50283"/>
                </a:lnTo>
                <a:lnTo>
                  <a:pt x="530270" y="37433"/>
                </a:lnTo>
                <a:lnTo>
                  <a:pt x="505336" y="26337"/>
                </a:lnTo>
                <a:lnTo>
                  <a:pt x="479468" y="17074"/>
                </a:lnTo>
                <a:lnTo>
                  <a:pt x="452749" y="9727"/>
                </a:lnTo>
                <a:lnTo>
                  <a:pt x="425260" y="4377"/>
                </a:lnTo>
                <a:lnTo>
                  <a:pt x="397083" y="1108"/>
                </a:lnTo>
                <a:lnTo>
                  <a:pt x="368300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1" name="Text 8"/>
          <p:cNvSpPr/>
          <p:nvPr/>
        </p:nvSpPr>
        <p:spPr>
          <a:xfrm>
            <a:off x="4210050" y="1517650"/>
            <a:ext cx="73660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96150" y="1511300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368300" y="0"/>
                </a:moveTo>
                <a:lnTo>
                  <a:pt x="339518" y="1108"/>
                </a:lnTo>
                <a:lnTo>
                  <a:pt x="311342" y="4377"/>
                </a:lnTo>
                <a:lnTo>
                  <a:pt x="283853" y="9727"/>
                </a:lnTo>
                <a:lnTo>
                  <a:pt x="257134" y="17074"/>
                </a:lnTo>
                <a:lnTo>
                  <a:pt x="231267" y="26337"/>
                </a:lnTo>
                <a:lnTo>
                  <a:pt x="206332" y="37433"/>
                </a:lnTo>
                <a:lnTo>
                  <a:pt x="182413" y="50283"/>
                </a:lnTo>
                <a:lnTo>
                  <a:pt x="159591" y="64802"/>
                </a:lnTo>
                <a:lnTo>
                  <a:pt x="137948" y="80910"/>
                </a:lnTo>
                <a:lnTo>
                  <a:pt x="117566" y="98525"/>
                </a:lnTo>
                <a:lnTo>
                  <a:pt x="98527" y="117564"/>
                </a:lnTo>
                <a:lnTo>
                  <a:pt x="80912" y="137945"/>
                </a:lnTo>
                <a:lnTo>
                  <a:pt x="64804" y="159589"/>
                </a:lnTo>
                <a:lnTo>
                  <a:pt x="50285" y="182410"/>
                </a:lnTo>
                <a:lnTo>
                  <a:pt x="37435" y="206329"/>
                </a:lnTo>
                <a:lnTo>
                  <a:pt x="26337" y="231264"/>
                </a:lnTo>
                <a:lnTo>
                  <a:pt x="17074" y="257132"/>
                </a:lnTo>
                <a:lnTo>
                  <a:pt x="9727" y="283851"/>
                </a:lnTo>
                <a:lnTo>
                  <a:pt x="4377" y="311340"/>
                </a:lnTo>
                <a:lnTo>
                  <a:pt x="1108" y="339517"/>
                </a:lnTo>
                <a:lnTo>
                  <a:pt x="0" y="368300"/>
                </a:lnTo>
                <a:lnTo>
                  <a:pt x="1108" y="397083"/>
                </a:lnTo>
                <a:lnTo>
                  <a:pt x="4377" y="425260"/>
                </a:lnTo>
                <a:lnTo>
                  <a:pt x="9727" y="452749"/>
                </a:lnTo>
                <a:lnTo>
                  <a:pt x="17074" y="479468"/>
                </a:lnTo>
                <a:lnTo>
                  <a:pt x="26337" y="505336"/>
                </a:lnTo>
                <a:lnTo>
                  <a:pt x="37435" y="530270"/>
                </a:lnTo>
                <a:lnTo>
                  <a:pt x="50285" y="554190"/>
                </a:lnTo>
                <a:lnTo>
                  <a:pt x="64804" y="577011"/>
                </a:lnTo>
                <a:lnTo>
                  <a:pt x="80912" y="598654"/>
                </a:lnTo>
                <a:lnTo>
                  <a:pt x="98527" y="619036"/>
                </a:lnTo>
                <a:lnTo>
                  <a:pt x="117566" y="638075"/>
                </a:lnTo>
                <a:lnTo>
                  <a:pt x="137948" y="655689"/>
                </a:lnTo>
                <a:lnTo>
                  <a:pt x="159591" y="671798"/>
                </a:lnTo>
                <a:lnTo>
                  <a:pt x="182413" y="686317"/>
                </a:lnTo>
                <a:lnTo>
                  <a:pt x="206332" y="699166"/>
                </a:lnTo>
                <a:lnTo>
                  <a:pt x="231267" y="710263"/>
                </a:lnTo>
                <a:lnTo>
                  <a:pt x="257134" y="719526"/>
                </a:lnTo>
                <a:lnTo>
                  <a:pt x="283853" y="726873"/>
                </a:lnTo>
                <a:lnTo>
                  <a:pt x="311342" y="732223"/>
                </a:lnTo>
                <a:lnTo>
                  <a:pt x="339518" y="735492"/>
                </a:lnTo>
                <a:lnTo>
                  <a:pt x="368300" y="736600"/>
                </a:lnTo>
                <a:lnTo>
                  <a:pt x="397082" y="735492"/>
                </a:lnTo>
                <a:lnTo>
                  <a:pt x="425258" y="732223"/>
                </a:lnTo>
                <a:lnTo>
                  <a:pt x="452747" y="726873"/>
                </a:lnTo>
                <a:lnTo>
                  <a:pt x="479466" y="719526"/>
                </a:lnTo>
                <a:lnTo>
                  <a:pt x="505333" y="710263"/>
                </a:lnTo>
                <a:lnTo>
                  <a:pt x="530268" y="699166"/>
                </a:lnTo>
                <a:lnTo>
                  <a:pt x="554187" y="686317"/>
                </a:lnTo>
                <a:lnTo>
                  <a:pt x="577009" y="671798"/>
                </a:lnTo>
                <a:lnTo>
                  <a:pt x="598652" y="655689"/>
                </a:lnTo>
                <a:lnTo>
                  <a:pt x="619034" y="638075"/>
                </a:lnTo>
                <a:lnTo>
                  <a:pt x="638073" y="619036"/>
                </a:lnTo>
                <a:lnTo>
                  <a:pt x="655688" y="598654"/>
                </a:lnTo>
                <a:lnTo>
                  <a:pt x="671796" y="577011"/>
                </a:lnTo>
                <a:lnTo>
                  <a:pt x="686315" y="554190"/>
                </a:lnTo>
                <a:lnTo>
                  <a:pt x="699165" y="530270"/>
                </a:lnTo>
                <a:lnTo>
                  <a:pt x="710262" y="505336"/>
                </a:lnTo>
                <a:lnTo>
                  <a:pt x="719526" y="479468"/>
                </a:lnTo>
                <a:lnTo>
                  <a:pt x="726873" y="452749"/>
                </a:lnTo>
                <a:lnTo>
                  <a:pt x="732222" y="425260"/>
                </a:lnTo>
                <a:lnTo>
                  <a:pt x="735492" y="397083"/>
                </a:lnTo>
                <a:lnTo>
                  <a:pt x="736600" y="368300"/>
                </a:lnTo>
                <a:lnTo>
                  <a:pt x="735492" y="339517"/>
                </a:lnTo>
                <a:lnTo>
                  <a:pt x="732222" y="311340"/>
                </a:lnTo>
                <a:lnTo>
                  <a:pt x="726873" y="283851"/>
                </a:lnTo>
                <a:lnTo>
                  <a:pt x="719526" y="257132"/>
                </a:lnTo>
                <a:lnTo>
                  <a:pt x="710262" y="231264"/>
                </a:lnTo>
                <a:lnTo>
                  <a:pt x="699165" y="206329"/>
                </a:lnTo>
                <a:lnTo>
                  <a:pt x="686315" y="182410"/>
                </a:lnTo>
                <a:lnTo>
                  <a:pt x="671796" y="159589"/>
                </a:lnTo>
                <a:lnTo>
                  <a:pt x="655688" y="137945"/>
                </a:lnTo>
                <a:lnTo>
                  <a:pt x="638073" y="117564"/>
                </a:lnTo>
                <a:lnTo>
                  <a:pt x="619034" y="98525"/>
                </a:lnTo>
                <a:lnTo>
                  <a:pt x="598652" y="80910"/>
                </a:lnTo>
                <a:lnTo>
                  <a:pt x="577009" y="64802"/>
                </a:lnTo>
                <a:lnTo>
                  <a:pt x="554187" y="50283"/>
                </a:lnTo>
                <a:lnTo>
                  <a:pt x="530268" y="37433"/>
                </a:lnTo>
                <a:lnTo>
                  <a:pt x="505333" y="26337"/>
                </a:lnTo>
                <a:lnTo>
                  <a:pt x="479466" y="17074"/>
                </a:lnTo>
                <a:lnTo>
                  <a:pt x="452747" y="9727"/>
                </a:lnTo>
                <a:lnTo>
                  <a:pt x="425258" y="4377"/>
                </a:lnTo>
                <a:lnTo>
                  <a:pt x="397082" y="1108"/>
                </a:lnTo>
                <a:lnTo>
                  <a:pt x="368300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3" name="Text 10"/>
          <p:cNvSpPr/>
          <p:nvPr/>
        </p:nvSpPr>
        <p:spPr>
          <a:xfrm>
            <a:off x="7296150" y="1511300"/>
            <a:ext cx="73660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0388600" y="1511300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368300" y="0"/>
                </a:moveTo>
                <a:lnTo>
                  <a:pt x="339518" y="1108"/>
                </a:lnTo>
                <a:lnTo>
                  <a:pt x="311342" y="4377"/>
                </a:lnTo>
                <a:lnTo>
                  <a:pt x="283853" y="9727"/>
                </a:lnTo>
                <a:lnTo>
                  <a:pt x="257134" y="17074"/>
                </a:lnTo>
                <a:lnTo>
                  <a:pt x="231267" y="26337"/>
                </a:lnTo>
                <a:lnTo>
                  <a:pt x="206332" y="37433"/>
                </a:lnTo>
                <a:lnTo>
                  <a:pt x="182413" y="50283"/>
                </a:lnTo>
                <a:lnTo>
                  <a:pt x="159591" y="64802"/>
                </a:lnTo>
                <a:lnTo>
                  <a:pt x="137948" y="80910"/>
                </a:lnTo>
                <a:lnTo>
                  <a:pt x="117566" y="98525"/>
                </a:lnTo>
                <a:lnTo>
                  <a:pt x="98527" y="117564"/>
                </a:lnTo>
                <a:lnTo>
                  <a:pt x="80912" y="137945"/>
                </a:lnTo>
                <a:lnTo>
                  <a:pt x="64804" y="159589"/>
                </a:lnTo>
                <a:lnTo>
                  <a:pt x="50285" y="182410"/>
                </a:lnTo>
                <a:lnTo>
                  <a:pt x="37435" y="206329"/>
                </a:lnTo>
                <a:lnTo>
                  <a:pt x="26337" y="231264"/>
                </a:lnTo>
                <a:lnTo>
                  <a:pt x="17074" y="257132"/>
                </a:lnTo>
                <a:lnTo>
                  <a:pt x="9727" y="283851"/>
                </a:lnTo>
                <a:lnTo>
                  <a:pt x="4377" y="311340"/>
                </a:lnTo>
                <a:lnTo>
                  <a:pt x="1108" y="339517"/>
                </a:lnTo>
                <a:lnTo>
                  <a:pt x="0" y="368300"/>
                </a:lnTo>
                <a:lnTo>
                  <a:pt x="1108" y="397083"/>
                </a:lnTo>
                <a:lnTo>
                  <a:pt x="4377" y="425260"/>
                </a:lnTo>
                <a:lnTo>
                  <a:pt x="9727" y="452749"/>
                </a:lnTo>
                <a:lnTo>
                  <a:pt x="17074" y="479468"/>
                </a:lnTo>
                <a:lnTo>
                  <a:pt x="26337" y="505336"/>
                </a:lnTo>
                <a:lnTo>
                  <a:pt x="37435" y="530270"/>
                </a:lnTo>
                <a:lnTo>
                  <a:pt x="50285" y="554190"/>
                </a:lnTo>
                <a:lnTo>
                  <a:pt x="64804" y="577011"/>
                </a:lnTo>
                <a:lnTo>
                  <a:pt x="80912" y="598654"/>
                </a:lnTo>
                <a:lnTo>
                  <a:pt x="98527" y="619036"/>
                </a:lnTo>
                <a:lnTo>
                  <a:pt x="117566" y="638075"/>
                </a:lnTo>
                <a:lnTo>
                  <a:pt x="137948" y="655689"/>
                </a:lnTo>
                <a:lnTo>
                  <a:pt x="159591" y="671798"/>
                </a:lnTo>
                <a:lnTo>
                  <a:pt x="182413" y="686317"/>
                </a:lnTo>
                <a:lnTo>
                  <a:pt x="206332" y="699166"/>
                </a:lnTo>
                <a:lnTo>
                  <a:pt x="231267" y="710263"/>
                </a:lnTo>
                <a:lnTo>
                  <a:pt x="257134" y="719526"/>
                </a:lnTo>
                <a:lnTo>
                  <a:pt x="283853" y="726873"/>
                </a:lnTo>
                <a:lnTo>
                  <a:pt x="311342" y="732223"/>
                </a:lnTo>
                <a:lnTo>
                  <a:pt x="339518" y="735492"/>
                </a:lnTo>
                <a:lnTo>
                  <a:pt x="368300" y="736600"/>
                </a:lnTo>
                <a:lnTo>
                  <a:pt x="397082" y="735492"/>
                </a:lnTo>
                <a:lnTo>
                  <a:pt x="425258" y="732223"/>
                </a:lnTo>
                <a:lnTo>
                  <a:pt x="452747" y="726873"/>
                </a:lnTo>
                <a:lnTo>
                  <a:pt x="479466" y="719526"/>
                </a:lnTo>
                <a:lnTo>
                  <a:pt x="505333" y="710263"/>
                </a:lnTo>
                <a:lnTo>
                  <a:pt x="530268" y="699166"/>
                </a:lnTo>
                <a:lnTo>
                  <a:pt x="554187" y="686317"/>
                </a:lnTo>
                <a:lnTo>
                  <a:pt x="577009" y="671798"/>
                </a:lnTo>
                <a:lnTo>
                  <a:pt x="598652" y="655689"/>
                </a:lnTo>
                <a:lnTo>
                  <a:pt x="619034" y="638075"/>
                </a:lnTo>
                <a:lnTo>
                  <a:pt x="638073" y="619036"/>
                </a:lnTo>
                <a:lnTo>
                  <a:pt x="655688" y="598654"/>
                </a:lnTo>
                <a:lnTo>
                  <a:pt x="671796" y="577011"/>
                </a:lnTo>
                <a:lnTo>
                  <a:pt x="686315" y="554190"/>
                </a:lnTo>
                <a:lnTo>
                  <a:pt x="699165" y="530270"/>
                </a:lnTo>
                <a:lnTo>
                  <a:pt x="710262" y="505336"/>
                </a:lnTo>
                <a:lnTo>
                  <a:pt x="719526" y="479468"/>
                </a:lnTo>
                <a:lnTo>
                  <a:pt x="726873" y="452749"/>
                </a:lnTo>
                <a:lnTo>
                  <a:pt x="732222" y="425260"/>
                </a:lnTo>
                <a:lnTo>
                  <a:pt x="735492" y="397083"/>
                </a:lnTo>
                <a:lnTo>
                  <a:pt x="736600" y="368300"/>
                </a:lnTo>
                <a:lnTo>
                  <a:pt x="735492" y="339517"/>
                </a:lnTo>
                <a:lnTo>
                  <a:pt x="732222" y="311340"/>
                </a:lnTo>
                <a:lnTo>
                  <a:pt x="726873" y="283851"/>
                </a:lnTo>
                <a:lnTo>
                  <a:pt x="719526" y="257132"/>
                </a:lnTo>
                <a:lnTo>
                  <a:pt x="710262" y="231264"/>
                </a:lnTo>
                <a:lnTo>
                  <a:pt x="699165" y="206329"/>
                </a:lnTo>
                <a:lnTo>
                  <a:pt x="686315" y="182410"/>
                </a:lnTo>
                <a:lnTo>
                  <a:pt x="671796" y="159589"/>
                </a:lnTo>
                <a:lnTo>
                  <a:pt x="655688" y="137945"/>
                </a:lnTo>
                <a:lnTo>
                  <a:pt x="638073" y="117564"/>
                </a:lnTo>
                <a:lnTo>
                  <a:pt x="619034" y="98525"/>
                </a:lnTo>
                <a:lnTo>
                  <a:pt x="598652" y="80910"/>
                </a:lnTo>
                <a:lnTo>
                  <a:pt x="577009" y="64802"/>
                </a:lnTo>
                <a:lnTo>
                  <a:pt x="554187" y="50283"/>
                </a:lnTo>
                <a:lnTo>
                  <a:pt x="530268" y="37433"/>
                </a:lnTo>
                <a:lnTo>
                  <a:pt x="505333" y="26337"/>
                </a:lnTo>
                <a:lnTo>
                  <a:pt x="479466" y="17074"/>
                </a:lnTo>
                <a:lnTo>
                  <a:pt x="452747" y="9727"/>
                </a:lnTo>
                <a:lnTo>
                  <a:pt x="425258" y="4377"/>
                </a:lnTo>
                <a:lnTo>
                  <a:pt x="397082" y="1108"/>
                </a:lnTo>
                <a:lnTo>
                  <a:pt x="368300" y="0"/>
                </a:lnTo>
                <a:close/>
              </a:path>
            </a:pathLst>
          </a:custGeom>
          <a:solidFill>
            <a:srgbClr val="DDF100"/>
          </a:solidFill>
          <a:ln/>
        </p:spPr>
      </p:sp>
      <p:sp>
        <p:nvSpPr>
          <p:cNvPr id="15" name="Text 12"/>
          <p:cNvSpPr/>
          <p:nvPr/>
        </p:nvSpPr>
        <p:spPr>
          <a:xfrm>
            <a:off x="10388600" y="1511300"/>
            <a:ext cx="73660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8-27-19:58:41-d2nf5s98bjvh7rlivv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724660"/>
            <a:ext cx="306705" cy="322580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8-27-19:58:42-d2nf5sh8bjvh7rlivv9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7670" y="1725295"/>
            <a:ext cx="396240" cy="321945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8-27-19:58:42-d2nf5sh8bjvh7rlivv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855" y="1721485"/>
            <a:ext cx="384175" cy="325755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8-27-19:58:41-d2nf5s98bjvh7rlivv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1724660"/>
            <a:ext cx="377190" cy="3225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82083" y="2508222"/>
            <a:ext cx="2153497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Industry Trends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347345" y="3299778"/>
            <a:ext cx="272161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analyze news, social media, and industry reports to identify emerging trends and market gaps, providing entrepreneurs with actionable insights quickly.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3488894" y="2508222"/>
            <a:ext cx="2153497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Summarizes Research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3305175" y="3299778"/>
            <a:ext cx="272161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summarize lengthy research reports into concise SWOT analyses and market gap assessments, saving entrepreneurs time and effort in initial market exploration.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6477504" y="2560416"/>
            <a:ext cx="2153497" cy="911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Tracks Competitor Activity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6263005" y="3299778"/>
            <a:ext cx="2721610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monitors competitor websites, product launches, and marketing campaigns, providing real-time updates that help entrepreneurs stay ahead in a competitive landscape.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9484315" y="2560416"/>
            <a:ext cx="2153497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Market Reports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9220835" y="3299778"/>
            <a:ext cx="2721610" cy="22399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comprehensive market research reports, including growth projections and competitive analysis, enabling entrepreneurs to make informed strategic decisions.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908962" y="431770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3" name="Text 1"/>
          <p:cNvSpPr/>
          <p:nvPr/>
        </p:nvSpPr>
        <p:spPr>
          <a:xfrm>
            <a:off x="10908962" y="431770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342534" y="431770"/>
            <a:ext cx="353874" cy="494808"/>
          </a:xfrm>
          <a:custGeom>
            <a:avLst/>
            <a:gdLst/>
            <a:ahLst/>
            <a:cxnLst/>
            <a:rect l="l" t="t" r="r" b="b"/>
            <a:pathLst>
              <a:path w="353874" h="494808">
                <a:moveTo>
                  <a:pt x="353874" y="0"/>
                </a:moveTo>
                <a:lnTo>
                  <a:pt x="0" y="0"/>
                </a:lnTo>
                <a:lnTo>
                  <a:pt x="0" y="353812"/>
                </a:lnTo>
                <a:lnTo>
                  <a:pt x="231375" y="353812"/>
                </a:lnTo>
                <a:lnTo>
                  <a:pt x="353874" y="494808"/>
                </a:lnTo>
                <a:lnTo>
                  <a:pt x="353874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5" name="Text 3"/>
          <p:cNvSpPr/>
          <p:nvPr/>
        </p:nvSpPr>
        <p:spPr>
          <a:xfrm>
            <a:off x="11342534" y="431770"/>
            <a:ext cx="353874" cy="49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233785" y="6117590"/>
            <a:ext cx="502920" cy="415925"/>
          </a:xfrm>
          <a:custGeom>
            <a:avLst/>
            <a:gdLst/>
            <a:ahLst/>
            <a:cxnLst/>
            <a:rect l="l" t="t" r="r" b="b"/>
            <a:pathLst>
              <a:path w="502920" h="415925">
                <a:moveTo>
                  <a:pt x="251460" y="0"/>
                </a:moveTo>
                <a:lnTo>
                  <a:pt x="217338" y="1898"/>
                </a:lnTo>
                <a:lnTo>
                  <a:pt x="184611" y="7428"/>
                </a:lnTo>
                <a:lnTo>
                  <a:pt x="153580" y="16342"/>
                </a:lnTo>
                <a:lnTo>
                  <a:pt x="124543" y="28393"/>
                </a:lnTo>
                <a:lnTo>
                  <a:pt x="97799" y="43331"/>
                </a:lnTo>
                <a:lnTo>
                  <a:pt x="73650" y="60910"/>
                </a:lnTo>
                <a:lnTo>
                  <a:pt x="52394" y="80882"/>
                </a:lnTo>
                <a:lnTo>
                  <a:pt x="34331" y="102999"/>
                </a:lnTo>
                <a:lnTo>
                  <a:pt x="19761" y="127014"/>
                </a:lnTo>
                <a:lnTo>
                  <a:pt x="8982" y="152677"/>
                </a:lnTo>
                <a:lnTo>
                  <a:pt x="2295" y="179743"/>
                </a:lnTo>
                <a:lnTo>
                  <a:pt x="0" y="207963"/>
                </a:lnTo>
                <a:lnTo>
                  <a:pt x="2295" y="236182"/>
                </a:lnTo>
                <a:lnTo>
                  <a:pt x="8982" y="263247"/>
                </a:lnTo>
                <a:lnTo>
                  <a:pt x="19761" y="288911"/>
                </a:lnTo>
                <a:lnTo>
                  <a:pt x="34331" y="312926"/>
                </a:lnTo>
                <a:lnTo>
                  <a:pt x="52394" y="335042"/>
                </a:lnTo>
                <a:lnTo>
                  <a:pt x="73650" y="355014"/>
                </a:lnTo>
                <a:lnTo>
                  <a:pt x="97799" y="372594"/>
                </a:lnTo>
                <a:lnTo>
                  <a:pt x="124543" y="387532"/>
                </a:lnTo>
                <a:lnTo>
                  <a:pt x="153580" y="399583"/>
                </a:lnTo>
                <a:lnTo>
                  <a:pt x="184611" y="408496"/>
                </a:lnTo>
                <a:lnTo>
                  <a:pt x="217338" y="414026"/>
                </a:lnTo>
                <a:lnTo>
                  <a:pt x="251460" y="415925"/>
                </a:lnTo>
                <a:lnTo>
                  <a:pt x="285582" y="414026"/>
                </a:lnTo>
                <a:lnTo>
                  <a:pt x="318308" y="408496"/>
                </a:lnTo>
                <a:lnTo>
                  <a:pt x="349340" y="399583"/>
                </a:lnTo>
                <a:lnTo>
                  <a:pt x="378377" y="387532"/>
                </a:lnTo>
                <a:lnTo>
                  <a:pt x="405120" y="372594"/>
                </a:lnTo>
                <a:lnTo>
                  <a:pt x="429269" y="355014"/>
                </a:lnTo>
                <a:lnTo>
                  <a:pt x="450526" y="335042"/>
                </a:lnTo>
                <a:lnTo>
                  <a:pt x="468589" y="312926"/>
                </a:lnTo>
                <a:lnTo>
                  <a:pt x="483159" y="288911"/>
                </a:lnTo>
                <a:lnTo>
                  <a:pt x="493938" y="263247"/>
                </a:lnTo>
                <a:lnTo>
                  <a:pt x="500624" y="236182"/>
                </a:lnTo>
                <a:lnTo>
                  <a:pt x="502920" y="207963"/>
                </a:lnTo>
                <a:lnTo>
                  <a:pt x="500624" y="179743"/>
                </a:lnTo>
                <a:lnTo>
                  <a:pt x="493938" y="152677"/>
                </a:lnTo>
                <a:lnTo>
                  <a:pt x="483159" y="127014"/>
                </a:lnTo>
                <a:lnTo>
                  <a:pt x="468589" y="102999"/>
                </a:lnTo>
                <a:lnTo>
                  <a:pt x="450526" y="80882"/>
                </a:lnTo>
                <a:lnTo>
                  <a:pt x="429269" y="60910"/>
                </a:lnTo>
                <a:lnTo>
                  <a:pt x="405120" y="43331"/>
                </a:lnTo>
                <a:lnTo>
                  <a:pt x="378377" y="28393"/>
                </a:lnTo>
                <a:lnTo>
                  <a:pt x="349340" y="16342"/>
                </a:lnTo>
                <a:lnTo>
                  <a:pt x="318308" y="7428"/>
                </a:lnTo>
                <a:lnTo>
                  <a:pt x="285582" y="1898"/>
                </a:lnTo>
                <a:lnTo>
                  <a:pt x="251460" y="0"/>
                </a:lnTo>
                <a:close/>
              </a:path>
            </a:pathLst>
          </a:custGeom>
          <a:solidFill>
            <a:srgbClr val="1E1E1E"/>
          </a:solidFill>
          <a:ln/>
        </p:spPr>
      </p:sp>
      <p:sp>
        <p:nvSpPr>
          <p:cNvPr id="7" name="Text 5"/>
          <p:cNvSpPr/>
          <p:nvPr/>
        </p:nvSpPr>
        <p:spPr>
          <a:xfrm>
            <a:off x="11233785" y="6117590"/>
            <a:ext cx="502920" cy="41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322452" y="6222756"/>
            <a:ext cx="361357" cy="200260"/>
          </a:xfrm>
          <a:custGeom>
            <a:avLst/>
            <a:gdLst/>
            <a:ahLst/>
            <a:cxnLst/>
            <a:rect l="l" t="t" r="r" b="b"/>
            <a:pathLst>
              <a:path w="361357" h="200260">
                <a:moveTo>
                  <a:pt x="124593" y="0"/>
                </a:moveTo>
                <a:lnTo>
                  <a:pt x="0" y="103022"/>
                </a:lnTo>
                <a:lnTo>
                  <a:pt x="124954" y="200260"/>
                </a:lnTo>
                <a:lnTo>
                  <a:pt x="147639" y="180339"/>
                </a:lnTo>
                <a:lnTo>
                  <a:pt x="61973" y="113675"/>
                </a:lnTo>
                <a:lnTo>
                  <a:pt x="361357" y="113675"/>
                </a:lnTo>
                <a:lnTo>
                  <a:pt x="361357" y="86305"/>
                </a:lnTo>
                <a:lnTo>
                  <a:pt x="67024" y="86305"/>
                </a:lnTo>
                <a:lnTo>
                  <a:pt x="147992" y="19354"/>
                </a:lnTo>
                <a:lnTo>
                  <a:pt x="124593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322452" y="6222756"/>
            <a:ext cx="361357" cy="20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8-27-19:58:43-d2nf5sp8bjvh7rlivv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431800"/>
            <a:ext cx="5082540" cy="610171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696606" y="1247352"/>
            <a:ext cx="6011918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Competitor Tracking on Autopilot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09600" y="610235"/>
            <a:ext cx="457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09600" y="610235"/>
            <a:ext cx="457200" cy="457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5400000">
            <a:off x="689610" y="693420"/>
            <a:ext cx="344170" cy="26098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15" name="Text 12"/>
          <p:cNvSpPr/>
          <p:nvPr/>
        </p:nvSpPr>
        <p:spPr>
          <a:xfrm rot="5400000">
            <a:off x="689610" y="693420"/>
            <a:ext cx="344170" cy="2609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33400" y="5923915"/>
            <a:ext cx="5078095" cy="60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7" name="Text 14"/>
          <p:cNvSpPr/>
          <p:nvPr/>
        </p:nvSpPr>
        <p:spPr>
          <a:xfrm>
            <a:off x="533400" y="5923915"/>
            <a:ext cx="5078095" cy="60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286500" y="2512695"/>
            <a:ext cx="5422900" cy="368300"/>
          </a:xfrm>
          <a:prstGeom prst="rect">
            <a:avLst/>
          </a:prstGeom>
          <a:solidFill>
            <a:srgbClr val="D9D9D9"/>
          </a:solidFill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Competitor Insights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286500" y="3339465"/>
            <a:ext cx="5422900" cy="146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Crayon automate competitor tracking, providing real-time alerts on pricing changes, feature updates, and market positioning, ensuring entrepreneurs are always informed.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1312</Words>
  <Application>Microsoft Office PowerPoint</Application>
  <PresentationFormat>Widescreen</PresentationFormat>
  <Paragraphs>169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Entrepreneurs</dc:title>
  <dc:subject>AI for Entrepreneurs</dc:subject>
  <dc:creator>Kimi</dc:creator>
  <cp:lastModifiedBy>Sean</cp:lastModifiedBy>
  <cp:revision>2</cp:revision>
  <dcterms:created xsi:type="dcterms:W3CDTF">2025-12-02T06:03:25Z</dcterms:created>
  <dcterms:modified xsi:type="dcterms:W3CDTF">2025-12-02T06:03:53Z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for Entrepreneurs","ContentProducer":"001191110108MACG2KBH8F10000","ProduceID":"d4n80t3ua3d87jea1fmg","ReservedCode1":"","ContentPropagator":"001191110108MACG2KBH8F20000","PropagateID":"d4n80t3ua3d87jea1fmg","ReservedCode2":""}</vt:lpwstr>
  </property>
</Properties>
</file>